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y="6858000" cx="12192000"/>
  <p:notesSz cx="6858000" cy="9144000"/>
  <p:embeddedFontLst>
    <p:embeddedFont>
      <p:font typeface="Raleway"/>
      <p:regular r:id="rId50"/>
      <p:bold r:id="rId51"/>
      <p:italic r:id="rId52"/>
      <p:boldItalic r:id="rId53"/>
    </p:embeddedFont>
    <p:embeddedFont>
      <p:font typeface="Montserrat Black"/>
      <p:bold r:id="rId54"/>
      <p:boldItalic r:id="rId55"/>
    </p:embeddedFont>
    <p:embeddedFont>
      <p:font typeface="Lato"/>
      <p:regular r:id="rId56"/>
      <p:bold r:id="rId57"/>
      <p:italic r:id="rId58"/>
      <p:boldItalic r:id="rId59"/>
    </p:embeddedFont>
    <p:embeddedFont>
      <p:font typeface="Candara"/>
      <p:regular r:id="rId60"/>
      <p:bold r:id="rId61"/>
      <p:italic r:id="rId62"/>
      <p:boldItalic r:id="rId63"/>
    </p:embeddedFont>
    <p:embeddedFont>
      <p:font typeface="Open Sans Medium"/>
      <p:regular r:id="rId64"/>
      <p:bold r:id="rId65"/>
      <p:italic r:id="rId66"/>
      <p:boldItalic r:id="rId67"/>
    </p:embeddedFont>
    <p:embeddedFont>
      <p:font typeface="Open Sans"/>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2" roundtripDataSignature="AMtx7mgyv+Fqa2AIvFsM37bjeOhmzHVC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2" Type="http://customschemas.google.com/relationships/presentationmetadata" Target="metadata"/><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71" Type="http://schemas.openxmlformats.org/officeDocument/2006/relationships/font" Target="fonts/OpenSans-boldItalic.fntdata"/><Relationship Id="rId70" Type="http://schemas.openxmlformats.org/officeDocument/2006/relationships/font" Target="fonts/OpenSans-italic.fntdata"/><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Candara-italic.fntdata"/><Relationship Id="rId61" Type="http://schemas.openxmlformats.org/officeDocument/2006/relationships/font" Target="fonts/Candara-bold.fntdata"/><Relationship Id="rId20" Type="http://schemas.openxmlformats.org/officeDocument/2006/relationships/slide" Target="slides/slide16.xml"/><Relationship Id="rId64" Type="http://schemas.openxmlformats.org/officeDocument/2006/relationships/font" Target="fonts/OpenSansMedium-regular.fntdata"/><Relationship Id="rId63" Type="http://schemas.openxmlformats.org/officeDocument/2006/relationships/font" Target="fonts/Candara-boldItalic.fntdata"/><Relationship Id="rId22" Type="http://schemas.openxmlformats.org/officeDocument/2006/relationships/slide" Target="slides/slide18.xml"/><Relationship Id="rId66" Type="http://schemas.openxmlformats.org/officeDocument/2006/relationships/font" Target="fonts/OpenSansMedium-italic.fntdata"/><Relationship Id="rId21" Type="http://schemas.openxmlformats.org/officeDocument/2006/relationships/slide" Target="slides/slide17.xml"/><Relationship Id="rId65" Type="http://schemas.openxmlformats.org/officeDocument/2006/relationships/font" Target="fonts/OpenSansMedium-bold.fntdata"/><Relationship Id="rId24" Type="http://schemas.openxmlformats.org/officeDocument/2006/relationships/slide" Target="slides/slide20.xml"/><Relationship Id="rId68" Type="http://schemas.openxmlformats.org/officeDocument/2006/relationships/font" Target="fonts/OpenSans-regular.fntdata"/><Relationship Id="rId23" Type="http://schemas.openxmlformats.org/officeDocument/2006/relationships/slide" Target="slides/slide19.xml"/><Relationship Id="rId67" Type="http://schemas.openxmlformats.org/officeDocument/2006/relationships/font" Target="fonts/OpenSansMedium-boldItalic.fntdata"/><Relationship Id="rId60" Type="http://schemas.openxmlformats.org/officeDocument/2006/relationships/font" Target="fonts/Candara-regular.fntdata"/><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OpenSans-bold.fnt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Raleway-bold.fntdata"/><Relationship Id="rId50" Type="http://schemas.openxmlformats.org/officeDocument/2006/relationships/font" Target="fonts/Raleway-regular.fntdata"/><Relationship Id="rId53" Type="http://schemas.openxmlformats.org/officeDocument/2006/relationships/font" Target="fonts/Raleway-boldItalic.fntdata"/><Relationship Id="rId52" Type="http://schemas.openxmlformats.org/officeDocument/2006/relationships/font" Target="fonts/Raleway-italic.fntdata"/><Relationship Id="rId11" Type="http://schemas.openxmlformats.org/officeDocument/2006/relationships/slide" Target="slides/slide7.xml"/><Relationship Id="rId55" Type="http://schemas.openxmlformats.org/officeDocument/2006/relationships/font" Target="fonts/MontserratBlack-boldItalic.fntdata"/><Relationship Id="rId10" Type="http://schemas.openxmlformats.org/officeDocument/2006/relationships/slide" Target="slides/slide6.xml"/><Relationship Id="rId54" Type="http://schemas.openxmlformats.org/officeDocument/2006/relationships/font" Target="fonts/MontserratBlack-bold.fntdata"/><Relationship Id="rId13" Type="http://schemas.openxmlformats.org/officeDocument/2006/relationships/slide" Target="slides/slide9.xml"/><Relationship Id="rId57" Type="http://schemas.openxmlformats.org/officeDocument/2006/relationships/font" Target="fonts/Lato-bold.fntdata"/><Relationship Id="rId12" Type="http://schemas.openxmlformats.org/officeDocument/2006/relationships/slide" Target="slides/slide8.xml"/><Relationship Id="rId56" Type="http://schemas.openxmlformats.org/officeDocument/2006/relationships/font" Target="fonts/Lato-regular.fntdata"/><Relationship Id="rId15" Type="http://schemas.openxmlformats.org/officeDocument/2006/relationships/slide" Target="slides/slide11.xml"/><Relationship Id="rId59" Type="http://schemas.openxmlformats.org/officeDocument/2006/relationships/font" Target="fonts/Lato-boldItalic.fntdata"/><Relationship Id="rId14" Type="http://schemas.openxmlformats.org/officeDocument/2006/relationships/slide" Target="slides/slide10.xml"/><Relationship Id="rId58" Type="http://schemas.openxmlformats.org/officeDocument/2006/relationships/font" Target="fonts/Lato-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1e8518fce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g31e8518fce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1e8518fce3_0_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1" name="Google Shape;111;g31e8518fce3_0_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0" name="Google Shape;120;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121" name="Google Shape;121;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000000"/>
              </a:buClr>
              <a:buSzPts val="3000"/>
              <a:buFont typeface="Calibri"/>
              <a:buNone/>
            </a:pPr>
            <a:fld id="{00000000-1234-1234-1234-123412341234}" type="slidenum">
              <a:rPr b="0" i="0" lang="en-US" sz="3000" u="none" cap="none" strike="noStrike">
                <a:solidFill>
                  <a:srgbClr val="000000"/>
                </a:solidFill>
                <a:latin typeface="Calibri"/>
                <a:ea typeface="Calibri"/>
                <a:cs typeface="Calibri"/>
                <a:sym typeface="Calibri"/>
              </a:rPr>
              <a:t>‹#›</a:t>
            </a:fld>
            <a:endParaRPr b="0" i="0" sz="30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1f86dbc0b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g31f86dbc0b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d76cd19956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9" name="Google Shape;329;g2d76cd19956_0_1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d76cd19956_0_10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g2d76cd19956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d76cd19956_0_1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g2d76cd19956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d76cd19956_0_1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g2d76cd19956_0_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d76cd19956_0_14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g2d76cd19956_0_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d76cd19956_0_15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g2d76cd19956_0_1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d76cd19956_0_16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g2d76cd19956_0_1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d76cd19956_0_17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g2d76cd19956_0_1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2d76cd19956_0_18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g2d76cd19956_0_1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d76cd19956_0_19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g2d76cd19956_0_1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d76cd19956_0_20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g2d76cd19956_0_2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2d76cd19956_0_34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g2d76cd19956_0_3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d76cd19956_0_2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9" name="Google Shape;439;g2d76cd19956_0_2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2d76cd19956_0_2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g2d76cd19956_0_2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d76cd19956_0_2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g2d76cd19956_0_2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d76cd19956_0_24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g2d76cd19956_0_2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d76cd19956_0_25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g2d76cd19956_0_2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2d76cd19956_0_2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g2d76cd19956_0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2d76cd19956_0_26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g2d76cd19956_0_2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2d76cd19956_0_27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g2d76cd19956_0_2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2d76cd19956_0_28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g2d76cd19956_0_2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2d76cd19956_0_29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g2d76cd19956_0_2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d76cd19956_0_30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g2d76cd19956_0_3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2d76cd19956_0_3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g2d76cd19956_0_3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2d76cd19956_0_3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7" name="Google Shape;547;g2d76cd19956_0_3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titolo" type="titleOnly">
  <p:cSld name="TITLE_ONLY">
    <p:spTree>
      <p:nvGrpSpPr>
        <p:cNvPr id="15" name="Shape 15"/>
        <p:cNvGrpSpPr/>
        <p:nvPr/>
      </p:nvGrpSpPr>
      <p:grpSpPr>
        <a:xfrm>
          <a:off x="0" y="0"/>
          <a:ext cx="0" cy="0"/>
          <a:chOff x="0" y="0"/>
          <a:chExt cx="0" cy="0"/>
        </a:xfrm>
      </p:grpSpPr>
      <p:sp>
        <p:nvSpPr>
          <p:cNvPr id="16" name="Google Shape;16;p2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obj">
  <p:cSld name="OBJECT">
    <p:spTree>
      <p:nvGrpSpPr>
        <p:cNvPr id="20" name="Shape 20"/>
        <p:cNvGrpSpPr/>
        <p:nvPr/>
      </p:nvGrpSpPr>
      <p:grpSpPr>
        <a:xfrm>
          <a:off x="0" y="0"/>
          <a:ext cx="0" cy="0"/>
          <a:chOff x="0" y="0"/>
          <a:chExt cx="0" cy="0"/>
        </a:xfrm>
      </p:grpSpPr>
      <p:sp>
        <p:nvSpPr>
          <p:cNvPr id="21" name="Google Shape;21;p21"/>
          <p:cNvSpPr txBox="1"/>
          <p:nvPr>
            <p:ph type="ctrTitle"/>
          </p:nvPr>
        </p:nvSpPr>
        <p:spPr>
          <a:xfrm>
            <a:off x="1171143" y="2999943"/>
            <a:ext cx="9849600" cy="1079400"/>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4400"/>
              <a:buFont typeface="Calibri"/>
              <a:buNone/>
              <a:defRPr b="0" i="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1"/>
          <p:cNvSpPr txBox="1"/>
          <p:nvPr>
            <p:ph idx="1" type="subTitle"/>
          </p:nvPr>
        </p:nvSpPr>
        <p:spPr>
          <a:xfrm>
            <a:off x="1828800" y="3840480"/>
            <a:ext cx="8534400" cy="1714500"/>
          </a:xfrm>
          <a:prstGeom prst="rect">
            <a:avLst/>
          </a:prstGeom>
          <a:noFill/>
          <a:ln>
            <a:noFill/>
          </a:ln>
        </p:spPr>
        <p:txBody>
          <a:bodyPr anchorCtr="0" anchor="t" bIns="0" lIns="0" spcFirstLastPara="1" rIns="0" wrap="square" tIns="0">
            <a:spAutoFit/>
          </a:bodyPr>
          <a:lstStyle>
            <a:lvl1pPr lvl="0" algn="l">
              <a:lnSpc>
                <a:spcPct val="90000"/>
              </a:lnSpc>
              <a:spcBef>
                <a:spcPts val="1000"/>
              </a:spcBef>
              <a:spcAft>
                <a:spcPts val="0"/>
              </a:spcAft>
              <a:buClr>
                <a:schemeClr val="dk1"/>
              </a:buClr>
              <a:buSzPts val="2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3" name="Google Shape;23;p21"/>
          <p:cNvSpPr txBox="1"/>
          <p:nvPr>
            <p:ph idx="11" type="ftr"/>
          </p:nvPr>
        </p:nvSpPr>
        <p:spPr>
          <a:xfrm>
            <a:off x="4038600" y="6356350"/>
            <a:ext cx="4114800" cy="3651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1"/>
          <p:cNvSpPr txBox="1"/>
          <p:nvPr>
            <p:ph idx="10" type="dt"/>
          </p:nvPr>
        </p:nvSpPr>
        <p:spPr>
          <a:xfrm>
            <a:off x="838200" y="6356350"/>
            <a:ext cx="2743200" cy="3651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1"/>
          <p:cNvSpPr txBox="1"/>
          <p:nvPr>
            <p:ph idx="12" type="sldNum"/>
          </p:nvPr>
        </p:nvSpPr>
        <p:spPr>
          <a:xfrm>
            <a:off x="8610600" y="6356350"/>
            <a:ext cx="2743200" cy="3651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200" u="none" cap="none" strike="noStrike">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p:cSld name="Titolo e contenuto">
    <p:spTree>
      <p:nvGrpSpPr>
        <p:cNvPr id="26" name="Shape 26"/>
        <p:cNvGrpSpPr/>
        <p:nvPr/>
      </p:nvGrpSpPr>
      <p:grpSpPr>
        <a:xfrm>
          <a:off x="0" y="0"/>
          <a:ext cx="0" cy="0"/>
          <a:chOff x="0" y="0"/>
          <a:chExt cx="0" cy="0"/>
        </a:xfrm>
      </p:grpSpPr>
      <p:sp>
        <p:nvSpPr>
          <p:cNvPr id="27" name="Google Shape;27;p2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2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spTree>
      <p:nvGrpSpPr>
        <p:cNvPr id="32" name="Shape 32"/>
        <p:cNvGrpSpPr/>
        <p:nvPr/>
      </p:nvGrpSpPr>
      <p:grpSpPr>
        <a:xfrm>
          <a:off x="0" y="0"/>
          <a:ext cx="0" cy="0"/>
          <a:chOff x="0" y="0"/>
          <a:chExt cx="0" cy="0"/>
        </a:xfrm>
      </p:grpSpPr>
      <p:sp>
        <p:nvSpPr>
          <p:cNvPr id="33" name="Google Shape;33;p23"/>
          <p:cNvSpPr txBox="1"/>
          <p:nvPr>
            <p:ph idx="11" type="ftr"/>
          </p:nvPr>
        </p:nvSpPr>
        <p:spPr>
          <a:xfrm>
            <a:off x="4038600" y="6356350"/>
            <a:ext cx="4114800" cy="365100"/>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3"/>
          <p:cNvSpPr txBox="1"/>
          <p:nvPr>
            <p:ph idx="10" type="dt"/>
          </p:nvPr>
        </p:nvSpPr>
        <p:spPr>
          <a:xfrm>
            <a:off x="838200" y="6356350"/>
            <a:ext cx="2743200" cy="3651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3"/>
          <p:cNvSpPr txBox="1"/>
          <p:nvPr>
            <p:ph idx="12" type="sldNum"/>
          </p:nvPr>
        </p:nvSpPr>
        <p:spPr>
          <a:xfrm>
            <a:off x="8610600" y="6356350"/>
            <a:ext cx="2743200" cy="365100"/>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200" u="none" cap="none" strike="noStrike">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p:cSld name="1_Titolo e contenuto">
    <p:spTree>
      <p:nvGrpSpPr>
        <p:cNvPr id="36" name="Shape 36"/>
        <p:cNvGrpSpPr/>
        <p:nvPr/>
      </p:nvGrpSpPr>
      <p:grpSpPr>
        <a:xfrm>
          <a:off x="0" y="0"/>
          <a:ext cx="0" cy="0"/>
          <a:chOff x="0" y="0"/>
          <a:chExt cx="0" cy="0"/>
        </a:xfrm>
      </p:grpSpPr>
      <p:sp>
        <p:nvSpPr>
          <p:cNvPr id="37" name="Google Shape;37;p24"/>
          <p:cNvSpPr txBox="1"/>
          <p:nvPr>
            <p:ph type="title"/>
          </p:nvPr>
        </p:nvSpPr>
        <p:spPr>
          <a:xfrm>
            <a:off x="838200" y="365126"/>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99"/>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24"/>
          <p:cNvSpPr txBox="1"/>
          <p:nvPr>
            <p:ph idx="10" type="dt"/>
          </p:nvPr>
        </p:nvSpPr>
        <p:spPr>
          <a:xfrm>
            <a:off x="838200" y="6356351"/>
            <a:ext cx="2743200" cy="365100"/>
          </a:xfrm>
          <a:prstGeom prst="rect">
            <a:avLst/>
          </a:prstGeom>
          <a:noFill/>
          <a:ln>
            <a:noFill/>
          </a:ln>
        </p:spPr>
        <p:txBody>
          <a:bodyPr anchorCtr="0" anchor="ctr" bIns="45700" lIns="91425" spcFirstLastPara="1" rIns="91425" wrap="square" tIns="45700">
            <a:noAutofit/>
          </a:bodyPr>
          <a:lstStyle>
            <a:lvl1pPr lvl="0" algn="l">
              <a:lnSpc>
                <a:spcPct val="120000"/>
              </a:lnSpc>
              <a:spcBef>
                <a:spcPts val="0"/>
              </a:spcBef>
              <a:spcAft>
                <a:spcPts val="0"/>
              </a:spcAft>
              <a:buClr>
                <a:srgbClr val="888888"/>
              </a:buClr>
              <a:buSzPts val="1800"/>
              <a:buFont typeface="Calibri"/>
              <a:buNone/>
              <a:defRPr/>
            </a:lvl1pPr>
            <a:lvl2pPr lvl="1" algn="l">
              <a:lnSpc>
                <a:spcPct val="120000"/>
              </a:lnSpc>
              <a:spcBef>
                <a:spcPts val="0"/>
              </a:spcBef>
              <a:spcAft>
                <a:spcPts val="0"/>
              </a:spcAft>
              <a:buClr>
                <a:srgbClr val="000000"/>
              </a:buClr>
              <a:buSzPts val="1800"/>
              <a:buFont typeface="Calibri"/>
              <a:buNone/>
              <a:defRPr/>
            </a:lvl2pPr>
            <a:lvl3pPr lvl="2" algn="l">
              <a:lnSpc>
                <a:spcPct val="120000"/>
              </a:lnSpc>
              <a:spcBef>
                <a:spcPts val="0"/>
              </a:spcBef>
              <a:spcAft>
                <a:spcPts val="0"/>
              </a:spcAft>
              <a:buClr>
                <a:srgbClr val="000000"/>
              </a:buClr>
              <a:buSzPts val="1800"/>
              <a:buFont typeface="Calibri"/>
              <a:buNone/>
              <a:defRPr/>
            </a:lvl3pPr>
            <a:lvl4pPr lvl="3" algn="l">
              <a:lnSpc>
                <a:spcPct val="120000"/>
              </a:lnSpc>
              <a:spcBef>
                <a:spcPts val="0"/>
              </a:spcBef>
              <a:spcAft>
                <a:spcPts val="0"/>
              </a:spcAft>
              <a:buClr>
                <a:srgbClr val="000000"/>
              </a:buClr>
              <a:buSzPts val="1800"/>
              <a:buFont typeface="Calibri"/>
              <a:buNone/>
              <a:defRPr/>
            </a:lvl4pPr>
            <a:lvl5pPr lvl="4" algn="l">
              <a:lnSpc>
                <a:spcPct val="120000"/>
              </a:lnSpc>
              <a:spcBef>
                <a:spcPts val="0"/>
              </a:spcBef>
              <a:spcAft>
                <a:spcPts val="0"/>
              </a:spcAft>
              <a:buClr>
                <a:srgbClr val="000000"/>
              </a:buClr>
              <a:buSzPts val="1800"/>
              <a:buFont typeface="Calibri"/>
              <a:buNone/>
              <a:defRPr/>
            </a:lvl5pPr>
            <a:lvl6pPr lvl="5" algn="l">
              <a:lnSpc>
                <a:spcPct val="120000"/>
              </a:lnSpc>
              <a:spcBef>
                <a:spcPts val="0"/>
              </a:spcBef>
              <a:spcAft>
                <a:spcPts val="0"/>
              </a:spcAft>
              <a:buClr>
                <a:srgbClr val="000000"/>
              </a:buClr>
              <a:buSzPts val="1800"/>
              <a:buFont typeface="Calibri"/>
              <a:buNone/>
              <a:defRPr/>
            </a:lvl6pPr>
            <a:lvl7pPr lvl="6" algn="l">
              <a:lnSpc>
                <a:spcPct val="120000"/>
              </a:lnSpc>
              <a:spcBef>
                <a:spcPts val="0"/>
              </a:spcBef>
              <a:spcAft>
                <a:spcPts val="0"/>
              </a:spcAft>
              <a:buClr>
                <a:srgbClr val="000000"/>
              </a:buClr>
              <a:buSzPts val="1800"/>
              <a:buFont typeface="Calibri"/>
              <a:buNone/>
              <a:defRPr/>
            </a:lvl7pPr>
            <a:lvl8pPr lvl="7" algn="l">
              <a:lnSpc>
                <a:spcPct val="120000"/>
              </a:lnSpc>
              <a:spcBef>
                <a:spcPts val="0"/>
              </a:spcBef>
              <a:spcAft>
                <a:spcPts val="0"/>
              </a:spcAft>
              <a:buClr>
                <a:srgbClr val="000000"/>
              </a:buClr>
              <a:buSzPts val="1800"/>
              <a:buFont typeface="Calibri"/>
              <a:buNone/>
              <a:defRPr/>
            </a:lvl8pPr>
            <a:lvl9pPr lvl="8" algn="l">
              <a:lnSpc>
                <a:spcPct val="120000"/>
              </a:lnSpc>
              <a:spcBef>
                <a:spcPts val="0"/>
              </a:spcBef>
              <a:spcAft>
                <a:spcPts val="0"/>
              </a:spcAft>
              <a:buClr>
                <a:srgbClr val="000000"/>
              </a:buClr>
              <a:buSzPts val="1800"/>
              <a:buFont typeface="Calibri"/>
              <a:buNone/>
              <a:defRPr/>
            </a:lvl9pPr>
          </a:lstStyle>
          <a:p/>
        </p:txBody>
      </p:sp>
      <p:sp>
        <p:nvSpPr>
          <p:cNvPr id="40" name="Google Shape;40;p24"/>
          <p:cNvSpPr txBox="1"/>
          <p:nvPr>
            <p:ph idx="11" type="ftr"/>
          </p:nvPr>
        </p:nvSpPr>
        <p:spPr>
          <a:xfrm>
            <a:off x="4038600" y="6356351"/>
            <a:ext cx="4114800" cy="365100"/>
          </a:xfrm>
          <a:prstGeom prst="rect">
            <a:avLst/>
          </a:prstGeom>
          <a:noFill/>
          <a:ln>
            <a:noFill/>
          </a:ln>
        </p:spPr>
        <p:txBody>
          <a:bodyPr anchorCtr="0" anchor="ctr" bIns="45700" lIns="91425" spcFirstLastPara="1" rIns="91425" wrap="square" tIns="45700">
            <a:noAutofit/>
          </a:bodyPr>
          <a:lstStyle>
            <a:lvl1pPr lvl="0" algn="ctr">
              <a:lnSpc>
                <a:spcPct val="120000"/>
              </a:lnSpc>
              <a:spcBef>
                <a:spcPts val="0"/>
              </a:spcBef>
              <a:spcAft>
                <a:spcPts val="0"/>
              </a:spcAft>
              <a:buClr>
                <a:srgbClr val="888888"/>
              </a:buClr>
              <a:buSzPts val="1800"/>
              <a:buFont typeface="Calibri"/>
              <a:buNone/>
              <a:defRPr/>
            </a:lvl1pPr>
            <a:lvl2pPr lvl="1" algn="l">
              <a:lnSpc>
                <a:spcPct val="120000"/>
              </a:lnSpc>
              <a:spcBef>
                <a:spcPts val="0"/>
              </a:spcBef>
              <a:spcAft>
                <a:spcPts val="0"/>
              </a:spcAft>
              <a:buClr>
                <a:srgbClr val="000000"/>
              </a:buClr>
              <a:buSzPts val="1800"/>
              <a:buFont typeface="Calibri"/>
              <a:buNone/>
              <a:defRPr/>
            </a:lvl2pPr>
            <a:lvl3pPr lvl="2" algn="l">
              <a:lnSpc>
                <a:spcPct val="120000"/>
              </a:lnSpc>
              <a:spcBef>
                <a:spcPts val="0"/>
              </a:spcBef>
              <a:spcAft>
                <a:spcPts val="0"/>
              </a:spcAft>
              <a:buClr>
                <a:srgbClr val="000000"/>
              </a:buClr>
              <a:buSzPts val="1800"/>
              <a:buFont typeface="Calibri"/>
              <a:buNone/>
              <a:defRPr/>
            </a:lvl3pPr>
            <a:lvl4pPr lvl="3" algn="l">
              <a:lnSpc>
                <a:spcPct val="120000"/>
              </a:lnSpc>
              <a:spcBef>
                <a:spcPts val="0"/>
              </a:spcBef>
              <a:spcAft>
                <a:spcPts val="0"/>
              </a:spcAft>
              <a:buClr>
                <a:srgbClr val="000000"/>
              </a:buClr>
              <a:buSzPts val="1800"/>
              <a:buFont typeface="Calibri"/>
              <a:buNone/>
              <a:defRPr/>
            </a:lvl4pPr>
            <a:lvl5pPr lvl="4" algn="l">
              <a:lnSpc>
                <a:spcPct val="120000"/>
              </a:lnSpc>
              <a:spcBef>
                <a:spcPts val="0"/>
              </a:spcBef>
              <a:spcAft>
                <a:spcPts val="0"/>
              </a:spcAft>
              <a:buClr>
                <a:srgbClr val="000000"/>
              </a:buClr>
              <a:buSzPts val="1800"/>
              <a:buFont typeface="Calibri"/>
              <a:buNone/>
              <a:defRPr/>
            </a:lvl5pPr>
            <a:lvl6pPr lvl="5" algn="l">
              <a:lnSpc>
                <a:spcPct val="120000"/>
              </a:lnSpc>
              <a:spcBef>
                <a:spcPts val="0"/>
              </a:spcBef>
              <a:spcAft>
                <a:spcPts val="0"/>
              </a:spcAft>
              <a:buClr>
                <a:srgbClr val="000000"/>
              </a:buClr>
              <a:buSzPts val="1800"/>
              <a:buFont typeface="Calibri"/>
              <a:buNone/>
              <a:defRPr/>
            </a:lvl6pPr>
            <a:lvl7pPr lvl="6" algn="l">
              <a:lnSpc>
                <a:spcPct val="120000"/>
              </a:lnSpc>
              <a:spcBef>
                <a:spcPts val="0"/>
              </a:spcBef>
              <a:spcAft>
                <a:spcPts val="0"/>
              </a:spcAft>
              <a:buClr>
                <a:srgbClr val="000000"/>
              </a:buClr>
              <a:buSzPts val="1800"/>
              <a:buFont typeface="Calibri"/>
              <a:buNone/>
              <a:defRPr/>
            </a:lvl7pPr>
            <a:lvl8pPr lvl="7" algn="l">
              <a:lnSpc>
                <a:spcPct val="120000"/>
              </a:lnSpc>
              <a:spcBef>
                <a:spcPts val="0"/>
              </a:spcBef>
              <a:spcAft>
                <a:spcPts val="0"/>
              </a:spcAft>
              <a:buClr>
                <a:srgbClr val="000000"/>
              </a:buClr>
              <a:buSzPts val="1800"/>
              <a:buFont typeface="Calibri"/>
              <a:buNone/>
              <a:defRPr/>
            </a:lvl8pPr>
            <a:lvl9pPr lvl="8" algn="l">
              <a:lnSpc>
                <a:spcPct val="120000"/>
              </a:lnSpc>
              <a:spcBef>
                <a:spcPts val="0"/>
              </a:spcBef>
              <a:spcAft>
                <a:spcPts val="0"/>
              </a:spcAft>
              <a:buClr>
                <a:srgbClr val="000000"/>
              </a:buClr>
              <a:buSzPts val="1800"/>
              <a:buFont typeface="Calibri"/>
              <a:buNone/>
              <a:defRPr/>
            </a:lvl9pPr>
          </a:lstStyle>
          <a:p/>
        </p:txBody>
      </p:sp>
      <p:sp>
        <p:nvSpPr>
          <p:cNvPr id="41" name="Google Shape;41;p24"/>
          <p:cNvSpPr txBox="1"/>
          <p:nvPr>
            <p:ph idx="12" type="sldNum"/>
          </p:nvPr>
        </p:nvSpPr>
        <p:spPr>
          <a:xfrm>
            <a:off x="8610600" y="6356351"/>
            <a:ext cx="2743200" cy="365100"/>
          </a:xfrm>
          <a:prstGeom prst="rect">
            <a:avLst/>
          </a:prstGeom>
          <a:noFill/>
          <a:ln>
            <a:noFill/>
          </a:ln>
        </p:spPr>
        <p:txBody>
          <a:bodyPr anchorCtr="0" anchor="ctr" bIns="45700" lIns="91425" spcFirstLastPara="1" rIns="91425" wrap="square" tIns="45700">
            <a:noAutofit/>
          </a:bodyPr>
          <a:lstStyle>
            <a:lvl1pPr indent="0" lvl="0" marL="0" algn="r">
              <a:lnSpc>
                <a:spcPct val="120000"/>
              </a:lnSpc>
              <a:spcBef>
                <a:spcPts val="0"/>
              </a:spcBef>
              <a:spcAft>
                <a:spcPts val="0"/>
              </a:spcAft>
              <a:buClr>
                <a:srgbClr val="888888"/>
              </a:buClr>
              <a:buSzPts val="2300"/>
              <a:buFont typeface="Calibri"/>
              <a:buNone/>
              <a:defRPr b="0" i="0" sz="1200" u="none" cap="none" strike="noStrike">
                <a:solidFill>
                  <a:srgbClr val="888888"/>
                </a:solidFill>
                <a:latin typeface="Calibri"/>
                <a:ea typeface="Calibri"/>
                <a:cs typeface="Calibri"/>
                <a:sym typeface="Calibri"/>
              </a:defRPr>
            </a:lvl1pPr>
            <a:lvl2pPr indent="0" lvl="1" marL="0" algn="r">
              <a:lnSpc>
                <a:spcPct val="120000"/>
              </a:lnSpc>
              <a:spcBef>
                <a:spcPts val="0"/>
              </a:spcBef>
              <a:spcAft>
                <a:spcPts val="0"/>
              </a:spcAft>
              <a:buClr>
                <a:srgbClr val="888888"/>
              </a:buClr>
              <a:buSzPts val="2300"/>
              <a:buFont typeface="Calibri"/>
              <a:buNone/>
              <a:defRPr b="0" i="0" sz="1200" u="none" cap="none" strike="noStrike">
                <a:solidFill>
                  <a:srgbClr val="888888"/>
                </a:solidFill>
                <a:latin typeface="Calibri"/>
                <a:ea typeface="Calibri"/>
                <a:cs typeface="Calibri"/>
                <a:sym typeface="Calibri"/>
              </a:defRPr>
            </a:lvl2pPr>
            <a:lvl3pPr indent="0" lvl="2" marL="0" algn="r">
              <a:lnSpc>
                <a:spcPct val="120000"/>
              </a:lnSpc>
              <a:spcBef>
                <a:spcPts val="0"/>
              </a:spcBef>
              <a:spcAft>
                <a:spcPts val="0"/>
              </a:spcAft>
              <a:buClr>
                <a:srgbClr val="888888"/>
              </a:buClr>
              <a:buSzPts val="2300"/>
              <a:buFont typeface="Calibri"/>
              <a:buNone/>
              <a:defRPr b="0" i="0" sz="1200" u="none" cap="none" strike="noStrike">
                <a:solidFill>
                  <a:srgbClr val="888888"/>
                </a:solidFill>
                <a:latin typeface="Calibri"/>
                <a:ea typeface="Calibri"/>
                <a:cs typeface="Calibri"/>
                <a:sym typeface="Calibri"/>
              </a:defRPr>
            </a:lvl3pPr>
            <a:lvl4pPr indent="0" lvl="3" marL="0" algn="r">
              <a:lnSpc>
                <a:spcPct val="120000"/>
              </a:lnSpc>
              <a:spcBef>
                <a:spcPts val="0"/>
              </a:spcBef>
              <a:spcAft>
                <a:spcPts val="0"/>
              </a:spcAft>
              <a:buClr>
                <a:srgbClr val="888888"/>
              </a:buClr>
              <a:buSzPts val="2300"/>
              <a:buFont typeface="Calibri"/>
              <a:buNone/>
              <a:defRPr b="0" i="0" sz="1200" u="none" cap="none" strike="noStrike">
                <a:solidFill>
                  <a:srgbClr val="888888"/>
                </a:solidFill>
                <a:latin typeface="Calibri"/>
                <a:ea typeface="Calibri"/>
                <a:cs typeface="Calibri"/>
                <a:sym typeface="Calibri"/>
              </a:defRPr>
            </a:lvl4pPr>
            <a:lvl5pPr indent="0" lvl="4" marL="0" algn="r">
              <a:lnSpc>
                <a:spcPct val="120000"/>
              </a:lnSpc>
              <a:spcBef>
                <a:spcPts val="0"/>
              </a:spcBef>
              <a:spcAft>
                <a:spcPts val="0"/>
              </a:spcAft>
              <a:buClr>
                <a:srgbClr val="888888"/>
              </a:buClr>
              <a:buSzPts val="2300"/>
              <a:buFont typeface="Calibri"/>
              <a:buNone/>
              <a:defRPr b="0" i="0" sz="1200" u="none" cap="none" strike="noStrike">
                <a:solidFill>
                  <a:srgbClr val="888888"/>
                </a:solidFill>
                <a:latin typeface="Calibri"/>
                <a:ea typeface="Calibri"/>
                <a:cs typeface="Calibri"/>
                <a:sym typeface="Calibri"/>
              </a:defRPr>
            </a:lvl5pPr>
            <a:lvl6pPr indent="0" lvl="5" marL="0" algn="r">
              <a:lnSpc>
                <a:spcPct val="120000"/>
              </a:lnSpc>
              <a:spcBef>
                <a:spcPts val="0"/>
              </a:spcBef>
              <a:spcAft>
                <a:spcPts val="0"/>
              </a:spcAft>
              <a:buClr>
                <a:srgbClr val="888888"/>
              </a:buClr>
              <a:buSzPts val="2300"/>
              <a:buFont typeface="Calibri"/>
              <a:buNone/>
              <a:defRPr b="0" i="0" sz="1200" u="none" cap="none" strike="noStrike">
                <a:solidFill>
                  <a:srgbClr val="888888"/>
                </a:solidFill>
                <a:latin typeface="Calibri"/>
                <a:ea typeface="Calibri"/>
                <a:cs typeface="Calibri"/>
                <a:sym typeface="Calibri"/>
              </a:defRPr>
            </a:lvl6pPr>
            <a:lvl7pPr indent="0" lvl="6" marL="0" algn="r">
              <a:lnSpc>
                <a:spcPct val="120000"/>
              </a:lnSpc>
              <a:spcBef>
                <a:spcPts val="0"/>
              </a:spcBef>
              <a:spcAft>
                <a:spcPts val="0"/>
              </a:spcAft>
              <a:buClr>
                <a:srgbClr val="888888"/>
              </a:buClr>
              <a:buSzPts val="2300"/>
              <a:buFont typeface="Calibri"/>
              <a:buNone/>
              <a:defRPr b="0" i="0" sz="1200" u="none" cap="none" strike="noStrike">
                <a:solidFill>
                  <a:srgbClr val="888888"/>
                </a:solidFill>
                <a:latin typeface="Calibri"/>
                <a:ea typeface="Calibri"/>
                <a:cs typeface="Calibri"/>
                <a:sym typeface="Calibri"/>
              </a:defRPr>
            </a:lvl7pPr>
            <a:lvl8pPr indent="0" lvl="7" marL="0" algn="r">
              <a:lnSpc>
                <a:spcPct val="120000"/>
              </a:lnSpc>
              <a:spcBef>
                <a:spcPts val="0"/>
              </a:spcBef>
              <a:spcAft>
                <a:spcPts val="0"/>
              </a:spcAft>
              <a:buClr>
                <a:srgbClr val="888888"/>
              </a:buClr>
              <a:buSzPts val="2300"/>
              <a:buFont typeface="Calibri"/>
              <a:buNone/>
              <a:defRPr b="0" i="0" sz="1200" u="none" cap="none" strike="noStrike">
                <a:solidFill>
                  <a:srgbClr val="888888"/>
                </a:solidFill>
                <a:latin typeface="Calibri"/>
                <a:ea typeface="Calibri"/>
                <a:cs typeface="Calibri"/>
                <a:sym typeface="Calibri"/>
              </a:defRPr>
            </a:lvl8pPr>
            <a:lvl9pPr indent="0" lvl="8" marL="0" algn="r">
              <a:lnSpc>
                <a:spcPct val="120000"/>
              </a:lnSpc>
              <a:spcBef>
                <a:spcPts val="0"/>
              </a:spcBef>
              <a:spcAft>
                <a:spcPts val="0"/>
              </a:spcAft>
              <a:buClr>
                <a:srgbClr val="888888"/>
              </a:buClr>
              <a:buSzPts val="2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type="title">
  <p:cSld name="TITLE">
    <p:spTree>
      <p:nvGrpSpPr>
        <p:cNvPr id="42" name="Shape 42"/>
        <p:cNvGrpSpPr/>
        <p:nvPr/>
      </p:nvGrpSpPr>
      <p:grpSpPr>
        <a:xfrm>
          <a:off x="0" y="0"/>
          <a:ext cx="0" cy="0"/>
          <a:chOff x="0" y="0"/>
          <a:chExt cx="0" cy="0"/>
        </a:xfrm>
      </p:grpSpPr>
      <p:sp>
        <p:nvSpPr>
          <p:cNvPr id="43" name="Google Shape;43;p25"/>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25"/>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5" name="Google Shape;45;p2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type="secHead">
  <p:cSld name="SECTION_HEADER">
    <p:spTree>
      <p:nvGrpSpPr>
        <p:cNvPr id="48" name="Shape 48"/>
        <p:cNvGrpSpPr/>
        <p:nvPr/>
      </p:nvGrpSpPr>
      <p:grpSpPr>
        <a:xfrm>
          <a:off x="0" y="0"/>
          <a:ext cx="0" cy="0"/>
          <a:chOff x="0" y="0"/>
          <a:chExt cx="0" cy="0"/>
        </a:xfrm>
      </p:grpSpPr>
      <p:sp>
        <p:nvSpPr>
          <p:cNvPr id="49" name="Google Shape;49;p26"/>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6"/>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1" name="Google Shape;51;p2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type="twoObj">
  <p:cSld name="TWO_OBJECTS">
    <p:spTree>
      <p:nvGrpSpPr>
        <p:cNvPr id="54" name="Shape 54"/>
        <p:cNvGrpSpPr/>
        <p:nvPr/>
      </p:nvGrpSpPr>
      <p:grpSpPr>
        <a:xfrm>
          <a:off x="0" y="0"/>
          <a:ext cx="0" cy="0"/>
          <a:chOff x="0" y="0"/>
          <a:chExt cx="0" cy="0"/>
        </a:xfrm>
      </p:grpSpPr>
      <p:sp>
        <p:nvSpPr>
          <p:cNvPr id="55" name="Google Shape;55;p2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7"/>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27"/>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2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fronto" type="twoTxTwoObj">
  <p:cSld name="TWO_OBJECTS_WITH_TEXT">
    <p:spTree>
      <p:nvGrpSpPr>
        <p:cNvPr id="61" name="Shape 61"/>
        <p:cNvGrpSpPr/>
        <p:nvPr/>
      </p:nvGrpSpPr>
      <p:grpSpPr>
        <a:xfrm>
          <a:off x="0" y="0"/>
          <a:ext cx="0" cy="0"/>
          <a:chOff x="0" y="0"/>
          <a:chExt cx="0" cy="0"/>
        </a:xfrm>
      </p:grpSpPr>
      <p:sp>
        <p:nvSpPr>
          <p:cNvPr id="62" name="Google Shape;62;p28"/>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8"/>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 name="Google Shape;64;p28"/>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28"/>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 name="Google Shape;66;p28"/>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28"/>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8"/>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uota" type="blank">
  <p:cSld name="BLANK">
    <p:spTree>
      <p:nvGrpSpPr>
        <p:cNvPr id="70" name="Shape 70"/>
        <p:cNvGrpSpPr/>
        <p:nvPr/>
      </p:nvGrpSpPr>
      <p:grpSpPr>
        <a:xfrm>
          <a:off x="0" y="0"/>
          <a:ext cx="0" cy="0"/>
          <a:chOff x="0" y="0"/>
          <a:chExt cx="0" cy="0"/>
        </a:xfrm>
      </p:grpSpPr>
      <p:sp>
        <p:nvSpPr>
          <p:cNvPr id="71" name="Google Shape;71;p2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to con didascalia" type="objTx">
  <p:cSld name="OBJECT_WITH_CAPTION_TEXT">
    <p:spTree>
      <p:nvGrpSpPr>
        <p:cNvPr id="74" name="Shape 74"/>
        <p:cNvGrpSpPr/>
        <p:nvPr/>
      </p:nvGrpSpPr>
      <p:grpSpPr>
        <a:xfrm>
          <a:off x="0" y="0"/>
          <a:ext cx="0" cy="0"/>
          <a:chOff x="0" y="0"/>
          <a:chExt cx="0" cy="0"/>
        </a:xfrm>
      </p:grpSpPr>
      <p:sp>
        <p:nvSpPr>
          <p:cNvPr id="75" name="Google Shape;75;p3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0"/>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7" name="Google Shape;77;p30"/>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 name="Google Shape;78;p3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con didascalia" type="picTx">
  <p:cSld name="PICTURE_WITH_CAPTION_TEXT">
    <p:spTree>
      <p:nvGrpSpPr>
        <p:cNvPr id="81" name="Shape 81"/>
        <p:cNvGrpSpPr/>
        <p:nvPr/>
      </p:nvGrpSpPr>
      <p:grpSpPr>
        <a:xfrm>
          <a:off x="0" y="0"/>
          <a:ext cx="0" cy="0"/>
          <a:chOff x="0" y="0"/>
          <a:chExt cx="0" cy="0"/>
        </a:xfrm>
      </p:grpSpPr>
      <p:sp>
        <p:nvSpPr>
          <p:cNvPr id="82" name="Google Shape;82;p31"/>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31"/>
          <p:cNvSpPr/>
          <p:nvPr>
            <p:ph idx="2" type="pic"/>
          </p:nvPr>
        </p:nvSpPr>
        <p:spPr>
          <a:xfrm>
            <a:off x="5183188" y="987425"/>
            <a:ext cx="6172200" cy="4873500"/>
          </a:xfrm>
          <a:prstGeom prst="rect">
            <a:avLst/>
          </a:prstGeom>
          <a:noFill/>
          <a:ln>
            <a:noFill/>
          </a:ln>
        </p:spPr>
      </p:sp>
      <p:sp>
        <p:nvSpPr>
          <p:cNvPr id="84" name="Google Shape;84;p31"/>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5" name="Google Shape;85;p31"/>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31"/>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3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x">
  <p:cSld name="VERTICAL_TEXT">
    <p:spTree>
      <p:nvGrpSpPr>
        <p:cNvPr id="88" name="Shape 88"/>
        <p:cNvGrpSpPr/>
        <p:nvPr/>
      </p:nvGrpSpPr>
      <p:grpSpPr>
        <a:xfrm>
          <a:off x="0" y="0"/>
          <a:ext cx="0" cy="0"/>
          <a:chOff x="0" y="0"/>
          <a:chExt cx="0" cy="0"/>
        </a:xfrm>
      </p:grpSpPr>
      <p:sp>
        <p:nvSpPr>
          <p:cNvPr id="89" name="Google Shape;89;p3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32"/>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3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3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3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olo e testo verticale" type="vertTitleAndTx">
  <p:cSld name="VERTICAL_TITLE_AND_VERTICAL_TEXT">
    <p:spTree>
      <p:nvGrpSpPr>
        <p:cNvPr id="94" name="Shape 94"/>
        <p:cNvGrpSpPr/>
        <p:nvPr/>
      </p:nvGrpSpPr>
      <p:grpSpPr>
        <a:xfrm>
          <a:off x="0" y="0"/>
          <a:ext cx="0" cy="0"/>
          <a:chOff x="0" y="0"/>
          <a:chExt cx="0" cy="0"/>
        </a:xfrm>
      </p:grpSpPr>
      <p:sp>
        <p:nvSpPr>
          <p:cNvPr id="95" name="Google Shape;95;p33"/>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33"/>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3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3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3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g31e8518fce3_0_0"/>
          <p:cNvSpPr txBox="1"/>
          <p:nvPr>
            <p:ph idx="1" type="subTitle"/>
          </p:nvPr>
        </p:nvSpPr>
        <p:spPr>
          <a:xfrm>
            <a:off x="-827400" y="3342875"/>
            <a:ext cx="13019700" cy="1655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400"/>
              <a:buNone/>
            </a:pPr>
            <a:r>
              <a:rPr lang="en-US" sz="5500">
                <a:solidFill>
                  <a:srgbClr val="00689D"/>
                </a:solidFill>
                <a:latin typeface="Montserrat Black"/>
                <a:ea typeface="Montserrat Black"/>
                <a:cs typeface="Montserrat Black"/>
                <a:sym typeface="Montserrat Black"/>
              </a:rPr>
              <a:t>Social Innovations for Inclusive Green and Digital Jobs</a:t>
            </a:r>
            <a:endParaRPr sz="5500">
              <a:solidFill>
                <a:srgbClr val="00689D"/>
              </a:solidFill>
              <a:latin typeface="Montserrat Black"/>
              <a:ea typeface="Montserrat Black"/>
              <a:cs typeface="Montserrat Black"/>
              <a:sym typeface="Montserrat Black"/>
            </a:endParaRPr>
          </a:p>
        </p:txBody>
      </p:sp>
      <p:pic>
        <p:nvPicPr>
          <p:cNvPr id="105" name="Google Shape;105;g31e8518fce3_0_0"/>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106" name="Google Shape;106;g31e8518fce3_0_0"/>
          <p:cNvSpPr/>
          <p:nvPr/>
        </p:nvSpPr>
        <p:spPr>
          <a:xfrm>
            <a:off x="0" y="994288"/>
            <a:ext cx="8019300" cy="1436700"/>
          </a:xfrm>
          <a:prstGeom prst="roundRect">
            <a:avLst>
              <a:gd fmla="val 16667" name="adj"/>
            </a:avLst>
          </a:prstGeom>
          <a:solidFill>
            <a:srgbClr val="00689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highlight>
                <a:srgbClr val="00689D"/>
              </a:highlight>
              <a:latin typeface="Calibri"/>
              <a:ea typeface="Calibri"/>
              <a:cs typeface="Calibri"/>
              <a:sym typeface="Calibri"/>
            </a:endParaRPr>
          </a:p>
        </p:txBody>
      </p:sp>
      <p:sp>
        <p:nvSpPr>
          <p:cNvPr id="107" name="Google Shape;107;g31e8518fce3_0_0"/>
          <p:cNvSpPr txBox="1"/>
          <p:nvPr>
            <p:ph type="ctrTitle"/>
          </p:nvPr>
        </p:nvSpPr>
        <p:spPr>
          <a:xfrm>
            <a:off x="130650" y="1097038"/>
            <a:ext cx="7518300" cy="1231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sz="8000">
                <a:solidFill>
                  <a:srgbClr val="70AD47"/>
                </a:solidFill>
                <a:latin typeface="Montserrat Black"/>
                <a:ea typeface="Montserrat Black"/>
                <a:cs typeface="Montserrat Black"/>
                <a:sym typeface="Montserrat Black"/>
              </a:rPr>
              <a:t>Green at you</a:t>
            </a:r>
            <a:endParaRPr sz="8000">
              <a:solidFill>
                <a:srgbClr val="70AD47"/>
              </a:solidFill>
              <a:latin typeface="Montserrat Black"/>
              <a:ea typeface="Montserrat Black"/>
              <a:cs typeface="Montserrat Black"/>
              <a:sym typeface="Montserrat Black"/>
            </a:endParaRPr>
          </a:p>
        </p:txBody>
      </p:sp>
      <p:sp>
        <p:nvSpPr>
          <p:cNvPr id="108" name="Google Shape;108;g31e8518fce3_0_0"/>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g31e8518fce3_0_80"/>
          <p:cNvSpPr txBox="1"/>
          <p:nvPr>
            <p:ph idx="1" type="subTitle"/>
          </p:nvPr>
        </p:nvSpPr>
        <p:spPr>
          <a:xfrm>
            <a:off x="-827400" y="3342875"/>
            <a:ext cx="12719100" cy="1655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400"/>
              <a:buNone/>
            </a:pPr>
            <a:r>
              <a:rPr lang="en-US" sz="5500">
                <a:solidFill>
                  <a:srgbClr val="00689D"/>
                </a:solidFill>
                <a:latin typeface="Montserrat Black"/>
                <a:ea typeface="Montserrat Black"/>
                <a:cs typeface="Montserrat Black"/>
                <a:sym typeface="Montserrat Black"/>
              </a:rPr>
              <a:t>Il sistema di gestione </a:t>
            </a:r>
            <a:br>
              <a:rPr lang="en-US" sz="5500">
                <a:solidFill>
                  <a:srgbClr val="00689D"/>
                </a:solidFill>
                <a:latin typeface="Montserrat Black"/>
                <a:ea typeface="Montserrat Black"/>
                <a:cs typeface="Montserrat Black"/>
                <a:sym typeface="Montserrat Black"/>
              </a:rPr>
            </a:br>
            <a:r>
              <a:rPr lang="en-US" sz="5500">
                <a:solidFill>
                  <a:srgbClr val="00689D"/>
                </a:solidFill>
                <a:latin typeface="Montserrat Black"/>
                <a:ea typeface="Montserrat Black"/>
                <a:cs typeface="Montserrat Black"/>
                <a:sym typeface="Montserrat Black"/>
              </a:rPr>
              <a:t>delle CER</a:t>
            </a:r>
            <a:endParaRPr sz="5500">
              <a:solidFill>
                <a:srgbClr val="00689D"/>
              </a:solidFill>
              <a:latin typeface="Montserrat Black"/>
              <a:ea typeface="Montserrat Black"/>
              <a:cs typeface="Montserrat Black"/>
              <a:sym typeface="Montserrat Black"/>
            </a:endParaRPr>
          </a:p>
        </p:txBody>
      </p:sp>
      <p:pic>
        <p:nvPicPr>
          <p:cNvPr id="114" name="Google Shape;114;g31e8518fce3_0_80"/>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115" name="Google Shape;115;g31e8518fce3_0_80"/>
          <p:cNvSpPr/>
          <p:nvPr/>
        </p:nvSpPr>
        <p:spPr>
          <a:xfrm>
            <a:off x="0" y="994288"/>
            <a:ext cx="8019300" cy="1436700"/>
          </a:xfrm>
          <a:prstGeom prst="roundRect">
            <a:avLst>
              <a:gd fmla="val 16667" name="adj"/>
            </a:avLst>
          </a:prstGeom>
          <a:solidFill>
            <a:srgbClr val="00689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highlight>
                <a:srgbClr val="00689D"/>
              </a:highlight>
              <a:latin typeface="Calibri"/>
              <a:ea typeface="Calibri"/>
              <a:cs typeface="Calibri"/>
              <a:sym typeface="Calibri"/>
            </a:endParaRPr>
          </a:p>
        </p:txBody>
      </p:sp>
      <p:sp>
        <p:nvSpPr>
          <p:cNvPr id="116" name="Google Shape;116;g31e8518fce3_0_80"/>
          <p:cNvSpPr txBox="1"/>
          <p:nvPr>
            <p:ph type="ctrTitle"/>
          </p:nvPr>
        </p:nvSpPr>
        <p:spPr>
          <a:xfrm>
            <a:off x="130650" y="1097038"/>
            <a:ext cx="7518300" cy="1231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sz="8000">
                <a:solidFill>
                  <a:srgbClr val="70AD47"/>
                </a:solidFill>
                <a:latin typeface="Montserrat Black"/>
                <a:ea typeface="Montserrat Black"/>
                <a:cs typeface="Montserrat Black"/>
                <a:sym typeface="Montserrat Black"/>
              </a:rPr>
              <a:t>Green at you</a:t>
            </a:r>
            <a:endParaRPr sz="8000">
              <a:solidFill>
                <a:srgbClr val="70AD47"/>
              </a:solidFill>
              <a:latin typeface="Montserrat Black"/>
              <a:ea typeface="Montserrat Black"/>
              <a:cs typeface="Montserrat Black"/>
              <a:sym typeface="Montserrat Black"/>
            </a:endParaRPr>
          </a:p>
        </p:txBody>
      </p:sp>
      <p:sp>
        <p:nvSpPr>
          <p:cNvPr id="117" name="Google Shape;117;g31e8518fce3_0_80"/>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
          <p:cNvSpPr/>
          <p:nvPr/>
        </p:nvSpPr>
        <p:spPr>
          <a:xfrm>
            <a:off x="3176" y="300505"/>
            <a:ext cx="7582074" cy="754676"/>
          </a:xfrm>
          <a:prstGeom prst="rect">
            <a:avLst/>
          </a:prstGeom>
          <a:solidFill>
            <a:srgbClr val="177899"/>
          </a:solidFill>
          <a:ln>
            <a:noFill/>
          </a:ln>
          <a:effectLst>
            <a:outerShdw blurRad="292100" rotWithShape="0" algn="tl" dir="2700000" dist="139700">
              <a:srgbClr val="333333">
                <a:alpha val="64313"/>
              </a:srgbClr>
            </a:outerShdw>
          </a:effectLst>
        </p:spPr>
        <p:txBody>
          <a:bodyPr anchorCtr="0" anchor="ctr" bIns="22850" lIns="45700" spcFirstLastPara="1" rIns="45700" wrap="square" tIns="22850">
            <a:noAutofit/>
          </a:bodyPr>
          <a:lstStyle/>
          <a:p>
            <a:pPr indent="0" lvl="0" marL="0" marR="0" rtl="0" algn="ctr">
              <a:lnSpc>
                <a:spcPct val="120000"/>
              </a:lnSpc>
              <a:spcBef>
                <a:spcPts val="0"/>
              </a:spcBef>
              <a:spcAft>
                <a:spcPts val="0"/>
              </a:spcAft>
              <a:buNone/>
            </a:pPr>
            <a:r>
              <a:rPr b="0" i="0" lang="en-US" sz="2350" u="none" cap="none" strike="noStrike">
                <a:solidFill>
                  <a:srgbClr val="FFFFFF"/>
                </a:solidFill>
                <a:latin typeface="Arial"/>
                <a:ea typeface="Arial"/>
                <a:cs typeface="Arial"/>
                <a:sym typeface="Arial"/>
              </a:rPr>
              <a:t>Fasi realizzative di una CER</a:t>
            </a:r>
            <a:endParaRPr b="0" i="0" sz="2350" u="none" cap="none" strike="noStrike">
              <a:solidFill>
                <a:schemeClr val="dk1"/>
              </a:solidFill>
              <a:latin typeface="Arial"/>
              <a:ea typeface="Arial"/>
              <a:cs typeface="Arial"/>
              <a:sym typeface="Arial"/>
            </a:endParaRPr>
          </a:p>
        </p:txBody>
      </p:sp>
      <p:grpSp>
        <p:nvGrpSpPr>
          <p:cNvPr id="124" name="Google Shape;124;p1"/>
          <p:cNvGrpSpPr/>
          <p:nvPr/>
        </p:nvGrpSpPr>
        <p:grpSpPr>
          <a:xfrm>
            <a:off x="823838" y="1305070"/>
            <a:ext cx="10475987" cy="5196785"/>
            <a:chOff x="381361" y="711081"/>
            <a:chExt cx="11382604" cy="5646527"/>
          </a:xfrm>
        </p:grpSpPr>
        <p:grpSp>
          <p:nvGrpSpPr>
            <p:cNvPr id="125" name="Google Shape;125;p1"/>
            <p:cNvGrpSpPr/>
            <p:nvPr/>
          </p:nvGrpSpPr>
          <p:grpSpPr>
            <a:xfrm>
              <a:off x="381361" y="711081"/>
              <a:ext cx="11382604" cy="4271189"/>
              <a:chOff x="302801" y="1672410"/>
              <a:chExt cx="11382604" cy="4271189"/>
            </a:xfrm>
          </p:grpSpPr>
          <p:sp>
            <p:nvSpPr>
              <p:cNvPr id="126" name="Google Shape;126;p1"/>
              <p:cNvSpPr/>
              <p:nvPr/>
            </p:nvSpPr>
            <p:spPr>
              <a:xfrm>
                <a:off x="6971504" y="3630272"/>
                <a:ext cx="2222846" cy="291600"/>
              </a:xfrm>
              <a:prstGeom prst="chevron">
                <a:avLst>
                  <a:gd fmla="val 50000" name="adj"/>
                </a:avLst>
              </a:prstGeom>
              <a:solidFill>
                <a:srgbClr val="47ADB9"/>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000000"/>
                  </a:solidFill>
                  <a:latin typeface="Raleway"/>
                  <a:ea typeface="Raleway"/>
                  <a:cs typeface="Raleway"/>
                  <a:sym typeface="Raleway"/>
                </a:endParaRPr>
              </a:p>
            </p:txBody>
          </p:sp>
          <p:sp>
            <p:nvSpPr>
              <p:cNvPr id="127" name="Google Shape;127;p1"/>
              <p:cNvSpPr/>
              <p:nvPr/>
            </p:nvSpPr>
            <p:spPr>
              <a:xfrm>
                <a:off x="2814359" y="3655770"/>
                <a:ext cx="2195400" cy="291600"/>
              </a:xfrm>
              <a:prstGeom prst="chevron">
                <a:avLst>
                  <a:gd fmla="val 50000" name="adj"/>
                </a:avLst>
              </a:prstGeom>
              <a:solidFill>
                <a:srgbClr val="F27078"/>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000000"/>
                  </a:solidFill>
                  <a:latin typeface="Raleway"/>
                  <a:ea typeface="Raleway"/>
                  <a:cs typeface="Raleway"/>
                  <a:sym typeface="Raleway"/>
                </a:endParaRPr>
              </a:p>
            </p:txBody>
          </p:sp>
          <p:sp>
            <p:nvSpPr>
              <p:cNvPr id="128" name="Google Shape;128;p1"/>
              <p:cNvSpPr txBox="1"/>
              <p:nvPr/>
            </p:nvSpPr>
            <p:spPr>
              <a:xfrm>
                <a:off x="2668654" y="4162845"/>
                <a:ext cx="2425684" cy="1404509"/>
              </a:xfrm>
              <a:prstGeom prst="rect">
                <a:avLst/>
              </a:prstGeom>
              <a:noFill/>
              <a:ln>
                <a:noFill/>
              </a:ln>
            </p:spPr>
            <p:txBody>
              <a:bodyPr anchorCtr="0" anchor="ctr" bIns="22850" lIns="45700" spcFirstLastPara="1" rIns="45700" wrap="square" tIns="22850">
                <a:spAutoFit/>
              </a:bodyPr>
              <a:lstStyle/>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COINVOLGIMENTO DEL TERRITORIO</a:t>
                </a:r>
                <a:endParaRPr b="1" i="0" sz="15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CAMPAGNA ADESIONI</a:t>
                </a:r>
                <a:endParaRPr b="1" i="0" sz="15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ANALISI DATI</a:t>
                </a:r>
                <a:endParaRPr b="1" i="0" sz="15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t/>
                </a:r>
                <a:endParaRPr b="1" i="0" sz="1800" u="none" cap="none" strike="noStrike">
                  <a:solidFill>
                    <a:srgbClr val="3F3F3F"/>
                  </a:solidFill>
                  <a:latin typeface="Arial"/>
                  <a:ea typeface="Arial"/>
                  <a:cs typeface="Arial"/>
                  <a:sym typeface="Arial"/>
                </a:endParaRPr>
              </a:p>
            </p:txBody>
          </p:sp>
          <p:sp>
            <p:nvSpPr>
              <p:cNvPr id="129" name="Google Shape;129;p1"/>
              <p:cNvSpPr txBox="1"/>
              <p:nvPr/>
            </p:nvSpPr>
            <p:spPr>
              <a:xfrm>
                <a:off x="302801" y="2354935"/>
                <a:ext cx="2150700" cy="862761"/>
              </a:xfrm>
              <a:prstGeom prst="rect">
                <a:avLst/>
              </a:prstGeom>
              <a:noFill/>
              <a:ln>
                <a:noFill/>
              </a:ln>
            </p:spPr>
            <p:txBody>
              <a:bodyPr anchorCtr="0" anchor="ctr" bIns="22850" lIns="45700" spcFirstLastPara="1" rIns="45700" wrap="square" tIns="22850">
                <a:spAutoFit/>
              </a:bodyPr>
              <a:lstStyle/>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STUDIO DI FATTIBILITÀ</a:t>
                </a:r>
                <a:endParaRPr b="1" i="0" sz="15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SOCIO-TECNICA</a:t>
                </a:r>
                <a:endParaRPr b="1" i="0" sz="1500" u="none" cap="none" strike="noStrike">
                  <a:solidFill>
                    <a:srgbClr val="000000"/>
                  </a:solidFill>
                  <a:latin typeface="Arial"/>
                  <a:ea typeface="Arial"/>
                  <a:cs typeface="Arial"/>
                  <a:sym typeface="Arial"/>
                </a:endParaRPr>
              </a:p>
            </p:txBody>
          </p:sp>
          <p:sp>
            <p:nvSpPr>
              <p:cNvPr id="130" name="Google Shape;130;p1"/>
              <p:cNvSpPr txBox="1"/>
              <p:nvPr/>
            </p:nvSpPr>
            <p:spPr>
              <a:xfrm>
                <a:off x="7071503" y="4283820"/>
                <a:ext cx="2150700" cy="862761"/>
              </a:xfrm>
              <a:prstGeom prst="rect">
                <a:avLst/>
              </a:prstGeom>
              <a:noFill/>
              <a:ln>
                <a:noFill/>
              </a:ln>
            </p:spPr>
            <p:txBody>
              <a:bodyPr anchorCtr="0" anchor="ctr" bIns="22850" lIns="45700" spcFirstLastPara="1" rIns="45700" wrap="square" tIns="22850">
                <a:spAutoFit/>
              </a:bodyPr>
              <a:lstStyle/>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REALIZZAZIONE IMPIANTO FOTOVOLTAICO</a:t>
                </a:r>
                <a:endParaRPr b="1" i="0" sz="1500" u="none" cap="none" strike="noStrike">
                  <a:solidFill>
                    <a:srgbClr val="000000"/>
                  </a:solidFill>
                  <a:latin typeface="Arial"/>
                  <a:ea typeface="Arial"/>
                  <a:cs typeface="Arial"/>
                  <a:sym typeface="Arial"/>
                </a:endParaRPr>
              </a:p>
            </p:txBody>
          </p:sp>
          <p:sp>
            <p:nvSpPr>
              <p:cNvPr id="131" name="Google Shape;131;p1"/>
              <p:cNvSpPr txBox="1"/>
              <p:nvPr/>
            </p:nvSpPr>
            <p:spPr>
              <a:xfrm>
                <a:off x="8681275" y="2627010"/>
                <a:ext cx="3004130" cy="591887"/>
              </a:xfrm>
              <a:prstGeom prst="rect">
                <a:avLst/>
              </a:prstGeom>
              <a:noFill/>
              <a:ln>
                <a:noFill/>
              </a:ln>
            </p:spPr>
            <p:txBody>
              <a:bodyPr anchorCtr="0" anchor="ctr" bIns="22850" lIns="45700" spcFirstLastPara="1" rIns="45700" wrap="square" tIns="22850">
                <a:spAutoFit/>
              </a:bodyPr>
              <a:lstStyle/>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ATTIVAZIONE CER </a:t>
                </a:r>
                <a:endParaRPr b="1" i="0" sz="15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PERCORSI DI FORMAZIONE</a:t>
                </a:r>
                <a:endParaRPr b="1" i="0" sz="1500" u="none" cap="none" strike="noStrike">
                  <a:solidFill>
                    <a:srgbClr val="000000"/>
                  </a:solidFill>
                  <a:latin typeface="Arial"/>
                  <a:ea typeface="Arial"/>
                  <a:cs typeface="Arial"/>
                  <a:sym typeface="Arial"/>
                </a:endParaRPr>
              </a:p>
            </p:txBody>
          </p:sp>
          <p:sp>
            <p:nvSpPr>
              <p:cNvPr id="132" name="Google Shape;132;p1"/>
              <p:cNvSpPr/>
              <p:nvPr/>
            </p:nvSpPr>
            <p:spPr>
              <a:xfrm>
                <a:off x="377052" y="3663099"/>
                <a:ext cx="2437308" cy="291600"/>
              </a:xfrm>
              <a:prstGeom prst="chevron">
                <a:avLst>
                  <a:gd fmla="val 50000" name="adj"/>
                </a:avLst>
              </a:prstGeom>
              <a:solidFill>
                <a:srgbClr val="F5A34D"/>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000000"/>
                  </a:solidFill>
                  <a:latin typeface="Raleway"/>
                  <a:ea typeface="Raleway"/>
                  <a:cs typeface="Raleway"/>
                  <a:sym typeface="Raleway"/>
                </a:endParaRPr>
              </a:p>
            </p:txBody>
          </p:sp>
          <p:sp>
            <p:nvSpPr>
              <p:cNvPr id="133" name="Google Shape;133;p1"/>
              <p:cNvSpPr/>
              <p:nvPr/>
            </p:nvSpPr>
            <p:spPr>
              <a:xfrm>
                <a:off x="1029184" y="4772641"/>
                <a:ext cx="1151097" cy="1170958"/>
              </a:xfrm>
              <a:prstGeom prst="ellipse">
                <a:avLst/>
              </a:prstGeom>
              <a:solidFill>
                <a:srgbClr val="F5A34D"/>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cxnSp>
            <p:nvCxnSpPr>
              <p:cNvPr id="134" name="Google Shape;134;p1"/>
              <p:cNvCxnSpPr/>
              <p:nvPr/>
            </p:nvCxnSpPr>
            <p:spPr>
              <a:xfrm>
                <a:off x="1598612" y="3794312"/>
                <a:ext cx="0" cy="1143000"/>
              </a:xfrm>
              <a:prstGeom prst="straightConnector1">
                <a:avLst/>
              </a:prstGeom>
              <a:noFill/>
              <a:ln cap="flat" cmpd="sng" w="28575">
                <a:solidFill>
                  <a:srgbClr val="F5A34D"/>
                </a:solidFill>
                <a:prstDash val="solid"/>
                <a:round/>
                <a:headEnd len="med" w="med" type="oval"/>
                <a:tailEnd len="med" w="med" type="oval"/>
              </a:ln>
            </p:spPr>
          </p:cxnSp>
          <p:sp>
            <p:nvSpPr>
              <p:cNvPr id="135" name="Google Shape;135;p1"/>
              <p:cNvSpPr/>
              <p:nvPr/>
            </p:nvSpPr>
            <p:spPr>
              <a:xfrm>
                <a:off x="1559636" y="3714855"/>
                <a:ext cx="115176" cy="115176"/>
              </a:xfrm>
              <a:prstGeom prst="ellipse">
                <a:avLst/>
              </a:prstGeom>
              <a:solidFill>
                <a:srgbClr val="FFFFFF"/>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sp>
            <p:nvSpPr>
              <p:cNvPr id="136" name="Google Shape;136;p1"/>
              <p:cNvSpPr/>
              <p:nvPr/>
            </p:nvSpPr>
            <p:spPr>
              <a:xfrm rot="10800000">
                <a:off x="3297222" y="1716238"/>
                <a:ext cx="1190090" cy="1167994"/>
              </a:xfrm>
              <a:prstGeom prst="ellipse">
                <a:avLst/>
              </a:prstGeom>
              <a:solidFill>
                <a:srgbClr val="F27078"/>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cxnSp>
            <p:nvCxnSpPr>
              <p:cNvPr id="137" name="Google Shape;137;p1"/>
              <p:cNvCxnSpPr/>
              <p:nvPr/>
            </p:nvCxnSpPr>
            <p:spPr>
              <a:xfrm rot="10800000">
                <a:off x="3898260" y="2542766"/>
                <a:ext cx="0" cy="1332106"/>
              </a:xfrm>
              <a:prstGeom prst="straightConnector1">
                <a:avLst/>
              </a:prstGeom>
              <a:noFill/>
              <a:ln cap="flat" cmpd="sng" w="28575">
                <a:solidFill>
                  <a:srgbClr val="F27078"/>
                </a:solidFill>
                <a:prstDash val="solid"/>
                <a:round/>
                <a:headEnd len="med" w="med" type="oval"/>
                <a:tailEnd len="med" w="med" type="oval"/>
              </a:ln>
            </p:spPr>
          </p:cxnSp>
          <p:sp>
            <p:nvSpPr>
              <p:cNvPr id="138" name="Google Shape;138;p1"/>
              <p:cNvSpPr/>
              <p:nvPr/>
            </p:nvSpPr>
            <p:spPr>
              <a:xfrm rot="10800000">
                <a:off x="3827948" y="3727506"/>
                <a:ext cx="140625" cy="134232"/>
              </a:xfrm>
              <a:prstGeom prst="ellipse">
                <a:avLst/>
              </a:prstGeom>
              <a:solidFill>
                <a:srgbClr val="FFFFFF"/>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sp>
            <p:nvSpPr>
              <p:cNvPr id="139" name="Google Shape;139;p1"/>
              <p:cNvSpPr/>
              <p:nvPr/>
            </p:nvSpPr>
            <p:spPr>
              <a:xfrm>
                <a:off x="9716170" y="4646755"/>
                <a:ext cx="1140373" cy="1121949"/>
              </a:xfrm>
              <a:prstGeom prst="ellipse">
                <a:avLst/>
              </a:prstGeom>
              <a:solidFill>
                <a:srgbClr val="A2B973"/>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cxnSp>
            <p:nvCxnSpPr>
              <p:cNvPr id="140" name="Google Shape;140;p1"/>
              <p:cNvCxnSpPr/>
              <p:nvPr/>
            </p:nvCxnSpPr>
            <p:spPr>
              <a:xfrm>
                <a:off x="10272523" y="3693436"/>
                <a:ext cx="0" cy="1143000"/>
              </a:xfrm>
              <a:prstGeom prst="straightConnector1">
                <a:avLst/>
              </a:prstGeom>
              <a:noFill/>
              <a:ln cap="flat" cmpd="sng" w="28575">
                <a:solidFill>
                  <a:srgbClr val="A2B973"/>
                </a:solidFill>
                <a:prstDash val="solid"/>
                <a:round/>
                <a:headEnd len="med" w="med" type="oval"/>
                <a:tailEnd len="med" w="med" type="oval"/>
              </a:ln>
            </p:spPr>
          </p:cxnSp>
          <p:sp>
            <p:nvSpPr>
              <p:cNvPr id="141" name="Google Shape;141;p1"/>
              <p:cNvSpPr/>
              <p:nvPr/>
            </p:nvSpPr>
            <p:spPr>
              <a:xfrm>
                <a:off x="9097005" y="3634726"/>
                <a:ext cx="2351036" cy="291600"/>
              </a:xfrm>
              <a:prstGeom prst="chevron">
                <a:avLst>
                  <a:gd fmla="val 50000" name="adj"/>
                </a:avLst>
              </a:prstGeom>
              <a:solidFill>
                <a:srgbClr val="A2B973"/>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000000"/>
                  </a:solidFill>
                  <a:latin typeface="Raleway"/>
                  <a:ea typeface="Raleway"/>
                  <a:cs typeface="Raleway"/>
                  <a:sym typeface="Raleway"/>
                </a:endParaRPr>
              </a:p>
            </p:txBody>
          </p:sp>
          <p:sp>
            <p:nvSpPr>
              <p:cNvPr id="142" name="Google Shape;142;p1"/>
              <p:cNvSpPr/>
              <p:nvPr/>
            </p:nvSpPr>
            <p:spPr>
              <a:xfrm rot="10800000">
                <a:off x="6871867" y="3696154"/>
                <a:ext cx="115176" cy="115176"/>
              </a:xfrm>
              <a:prstGeom prst="ellipse">
                <a:avLst/>
              </a:prstGeom>
              <a:solidFill>
                <a:srgbClr val="47ADB9"/>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sp>
            <p:nvSpPr>
              <p:cNvPr id="143" name="Google Shape;143;p1"/>
              <p:cNvSpPr txBox="1"/>
              <p:nvPr/>
            </p:nvSpPr>
            <p:spPr>
              <a:xfrm>
                <a:off x="9551218" y="5032171"/>
                <a:ext cx="1470275" cy="351111"/>
              </a:xfrm>
              <a:prstGeom prst="rect">
                <a:avLst/>
              </a:prstGeom>
              <a:noFill/>
              <a:ln>
                <a:noFill/>
              </a:ln>
            </p:spPr>
            <p:txBody>
              <a:bodyPr anchorCtr="0" anchor="ctr" bIns="22850" lIns="45700" spcFirstLastPara="1" rIns="45700" wrap="square" tIns="22850">
                <a:spAutoFit/>
              </a:bodyPr>
              <a:lstStyle/>
              <a:p>
                <a:pPr indent="0" lvl="0" marL="0" marR="0" rtl="0" algn="ctr">
                  <a:spcBef>
                    <a:spcPts val="0"/>
                  </a:spcBef>
                  <a:spcAft>
                    <a:spcPts val="0"/>
                  </a:spcAft>
                  <a:buNone/>
                </a:pPr>
                <a:r>
                  <a:rPr b="1" i="0" lang="en-US" sz="1800" u="none" cap="none" strike="noStrike">
                    <a:solidFill>
                      <a:srgbClr val="FFFFFF"/>
                    </a:solidFill>
                    <a:latin typeface="Arial"/>
                    <a:ea typeface="Arial"/>
                    <a:cs typeface="Arial"/>
                    <a:sym typeface="Arial"/>
                  </a:rPr>
                  <a:t>FASE 5</a:t>
                </a:r>
                <a:endParaRPr b="0" i="0" sz="1500" u="none" cap="none" strike="noStrike">
                  <a:solidFill>
                    <a:srgbClr val="000000"/>
                  </a:solidFill>
                  <a:latin typeface="Calibri"/>
                  <a:ea typeface="Calibri"/>
                  <a:cs typeface="Calibri"/>
                  <a:sym typeface="Calibri"/>
                </a:endParaRPr>
              </a:p>
            </p:txBody>
          </p:sp>
          <p:sp>
            <p:nvSpPr>
              <p:cNvPr id="144" name="Google Shape;144;p1"/>
              <p:cNvSpPr txBox="1"/>
              <p:nvPr/>
            </p:nvSpPr>
            <p:spPr>
              <a:xfrm>
                <a:off x="3161626" y="2090973"/>
                <a:ext cx="1461283" cy="351111"/>
              </a:xfrm>
              <a:prstGeom prst="rect">
                <a:avLst/>
              </a:prstGeom>
              <a:noFill/>
              <a:ln>
                <a:noFill/>
              </a:ln>
            </p:spPr>
            <p:txBody>
              <a:bodyPr anchorCtr="0" anchor="t" bIns="22850" lIns="45700" spcFirstLastPara="1" rIns="45700" wrap="square" tIns="22850">
                <a:spAutoFit/>
              </a:bodyPr>
              <a:lstStyle/>
              <a:p>
                <a:pPr indent="0" lvl="0" marL="0" marR="0" rtl="0" algn="ctr">
                  <a:spcBef>
                    <a:spcPts val="0"/>
                  </a:spcBef>
                  <a:spcAft>
                    <a:spcPts val="0"/>
                  </a:spcAft>
                  <a:buNone/>
                </a:pPr>
                <a:r>
                  <a:rPr b="1" i="0" lang="en-US" sz="1800" u="none" cap="none" strike="noStrike">
                    <a:solidFill>
                      <a:srgbClr val="FFFFFF"/>
                    </a:solidFill>
                    <a:latin typeface="Arial"/>
                    <a:ea typeface="Arial"/>
                    <a:cs typeface="Arial"/>
                    <a:sym typeface="Arial"/>
                  </a:rPr>
                  <a:t>FASE 2</a:t>
                </a:r>
                <a:endParaRPr b="0" i="0" sz="1500" u="none" cap="none" strike="noStrike">
                  <a:solidFill>
                    <a:srgbClr val="000000"/>
                  </a:solidFill>
                  <a:latin typeface="Calibri"/>
                  <a:ea typeface="Calibri"/>
                  <a:cs typeface="Calibri"/>
                  <a:sym typeface="Calibri"/>
                </a:endParaRPr>
              </a:p>
            </p:txBody>
          </p:sp>
          <p:sp>
            <p:nvSpPr>
              <p:cNvPr id="145" name="Google Shape;145;p1"/>
              <p:cNvSpPr/>
              <p:nvPr/>
            </p:nvSpPr>
            <p:spPr>
              <a:xfrm>
                <a:off x="4988517" y="3648530"/>
                <a:ext cx="2031675" cy="291600"/>
              </a:xfrm>
              <a:prstGeom prst="chevron">
                <a:avLst>
                  <a:gd fmla="val 50000" name="adj"/>
                </a:avLst>
              </a:prstGeom>
              <a:solidFill>
                <a:srgbClr val="536431"/>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000000"/>
                  </a:solidFill>
                  <a:latin typeface="Raleway"/>
                  <a:ea typeface="Raleway"/>
                  <a:cs typeface="Raleway"/>
                  <a:sym typeface="Raleway"/>
                </a:endParaRPr>
              </a:p>
            </p:txBody>
          </p:sp>
          <p:sp>
            <p:nvSpPr>
              <p:cNvPr id="146" name="Google Shape;146;p1"/>
              <p:cNvSpPr/>
              <p:nvPr/>
            </p:nvSpPr>
            <p:spPr>
              <a:xfrm>
                <a:off x="5343883" y="4786236"/>
                <a:ext cx="1171273" cy="1157363"/>
              </a:xfrm>
              <a:prstGeom prst="ellipse">
                <a:avLst/>
              </a:prstGeom>
              <a:solidFill>
                <a:srgbClr val="536431"/>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cxnSp>
            <p:nvCxnSpPr>
              <p:cNvPr id="147" name="Google Shape;147;p1"/>
              <p:cNvCxnSpPr/>
              <p:nvPr/>
            </p:nvCxnSpPr>
            <p:spPr>
              <a:xfrm>
                <a:off x="5975723" y="3752412"/>
                <a:ext cx="0" cy="1143000"/>
              </a:xfrm>
              <a:prstGeom prst="straightConnector1">
                <a:avLst/>
              </a:prstGeom>
              <a:noFill/>
              <a:ln cap="flat" cmpd="sng" w="28575">
                <a:solidFill>
                  <a:srgbClr val="536431"/>
                </a:solidFill>
                <a:prstDash val="solid"/>
                <a:round/>
                <a:headEnd len="med" w="med" type="oval"/>
                <a:tailEnd len="med" w="med" type="oval"/>
              </a:ln>
            </p:spPr>
          </p:cxnSp>
          <p:sp>
            <p:nvSpPr>
              <p:cNvPr id="148" name="Google Shape;148;p1"/>
              <p:cNvSpPr/>
              <p:nvPr/>
            </p:nvSpPr>
            <p:spPr>
              <a:xfrm>
                <a:off x="5918135" y="3735149"/>
                <a:ext cx="115176" cy="115176"/>
              </a:xfrm>
              <a:prstGeom prst="ellipse">
                <a:avLst/>
              </a:prstGeom>
              <a:solidFill>
                <a:srgbClr val="FFFFFF"/>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sp>
            <p:nvSpPr>
              <p:cNvPr id="149" name="Google Shape;149;p1"/>
              <p:cNvSpPr txBox="1"/>
              <p:nvPr/>
            </p:nvSpPr>
            <p:spPr>
              <a:xfrm>
                <a:off x="5194381" y="5180855"/>
                <a:ext cx="1470275" cy="351111"/>
              </a:xfrm>
              <a:prstGeom prst="rect">
                <a:avLst/>
              </a:prstGeom>
              <a:noFill/>
              <a:ln>
                <a:noFill/>
              </a:ln>
            </p:spPr>
            <p:txBody>
              <a:bodyPr anchorCtr="0" anchor="ctr" bIns="22850" lIns="45700" spcFirstLastPara="1" rIns="45700" wrap="square" tIns="22850">
                <a:spAutoFit/>
              </a:bodyPr>
              <a:lstStyle/>
              <a:p>
                <a:pPr indent="0" lvl="0" marL="0" marR="0" rtl="0" algn="ctr">
                  <a:spcBef>
                    <a:spcPts val="0"/>
                  </a:spcBef>
                  <a:spcAft>
                    <a:spcPts val="0"/>
                  </a:spcAft>
                  <a:buNone/>
                </a:pPr>
                <a:r>
                  <a:rPr b="1" i="0" lang="en-US" sz="1800" u="none" cap="none" strike="noStrike">
                    <a:solidFill>
                      <a:srgbClr val="FFFFFF"/>
                    </a:solidFill>
                    <a:latin typeface="Arial"/>
                    <a:ea typeface="Arial"/>
                    <a:cs typeface="Arial"/>
                    <a:sym typeface="Arial"/>
                  </a:rPr>
                  <a:t>FASE 3</a:t>
                </a:r>
                <a:endParaRPr b="0" i="0" sz="1500" u="none" cap="none" strike="noStrike">
                  <a:solidFill>
                    <a:srgbClr val="000000"/>
                  </a:solidFill>
                  <a:latin typeface="Calibri"/>
                  <a:ea typeface="Calibri"/>
                  <a:cs typeface="Calibri"/>
                  <a:sym typeface="Calibri"/>
                </a:endParaRPr>
              </a:p>
            </p:txBody>
          </p:sp>
          <p:cxnSp>
            <p:nvCxnSpPr>
              <p:cNvPr id="150" name="Google Shape;150;p1"/>
              <p:cNvCxnSpPr/>
              <p:nvPr/>
            </p:nvCxnSpPr>
            <p:spPr>
              <a:xfrm rot="10800000">
                <a:off x="8048852" y="2584617"/>
                <a:ext cx="0" cy="1143000"/>
              </a:xfrm>
              <a:prstGeom prst="straightConnector1">
                <a:avLst/>
              </a:prstGeom>
              <a:solidFill>
                <a:srgbClr val="47ADB9"/>
              </a:solidFill>
              <a:ln cap="flat" cmpd="sng" w="28575">
                <a:solidFill>
                  <a:srgbClr val="47ADB9"/>
                </a:solidFill>
                <a:prstDash val="solid"/>
                <a:round/>
                <a:headEnd len="med" w="med" type="oval"/>
                <a:tailEnd len="med" w="med" type="oval"/>
              </a:ln>
            </p:spPr>
          </p:cxnSp>
          <p:sp>
            <p:nvSpPr>
              <p:cNvPr id="151" name="Google Shape;151;p1"/>
              <p:cNvSpPr/>
              <p:nvPr/>
            </p:nvSpPr>
            <p:spPr>
              <a:xfrm rot="10800000">
                <a:off x="7416430" y="1672410"/>
                <a:ext cx="1206861" cy="1189781"/>
              </a:xfrm>
              <a:prstGeom prst="ellipse">
                <a:avLst/>
              </a:prstGeom>
              <a:solidFill>
                <a:srgbClr val="47ADB9"/>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sp>
            <p:nvSpPr>
              <p:cNvPr id="152" name="Google Shape;152;p1"/>
              <p:cNvSpPr txBox="1"/>
              <p:nvPr/>
            </p:nvSpPr>
            <p:spPr>
              <a:xfrm>
                <a:off x="4820494" y="2538008"/>
                <a:ext cx="2150709" cy="862761"/>
              </a:xfrm>
              <a:prstGeom prst="rect">
                <a:avLst/>
              </a:prstGeom>
              <a:noFill/>
              <a:ln>
                <a:noFill/>
              </a:ln>
            </p:spPr>
            <p:txBody>
              <a:bodyPr anchorCtr="0" anchor="ctr" bIns="22850" lIns="45700" spcFirstLastPara="1" rIns="45700" wrap="square" tIns="22850">
                <a:spAutoFit/>
              </a:bodyPr>
              <a:lstStyle/>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CONSULENZA LEGALE</a:t>
                </a:r>
                <a:endParaRPr b="1" i="0" sz="15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COSTITUZIONE CER</a:t>
                </a:r>
                <a:endParaRPr b="1" i="0" sz="1500" u="none" cap="none" strike="noStrike">
                  <a:solidFill>
                    <a:srgbClr val="000000"/>
                  </a:solidFill>
                  <a:latin typeface="Arial"/>
                  <a:ea typeface="Arial"/>
                  <a:cs typeface="Arial"/>
                  <a:sym typeface="Arial"/>
                </a:endParaRPr>
              </a:p>
            </p:txBody>
          </p:sp>
          <p:sp>
            <p:nvSpPr>
              <p:cNvPr id="153" name="Google Shape;153;p1"/>
              <p:cNvSpPr txBox="1"/>
              <p:nvPr/>
            </p:nvSpPr>
            <p:spPr>
              <a:xfrm>
                <a:off x="7280834" y="2027648"/>
                <a:ext cx="1470275" cy="351111"/>
              </a:xfrm>
              <a:prstGeom prst="rect">
                <a:avLst/>
              </a:prstGeom>
              <a:noFill/>
              <a:ln>
                <a:noFill/>
              </a:ln>
            </p:spPr>
            <p:txBody>
              <a:bodyPr anchorCtr="0" anchor="t" bIns="22850" lIns="45700" spcFirstLastPara="1" rIns="45700" wrap="square" tIns="22850">
                <a:spAutoFit/>
              </a:bodyPr>
              <a:lstStyle/>
              <a:p>
                <a:pPr indent="0" lvl="0" marL="0" marR="0" rtl="0" algn="ctr">
                  <a:spcBef>
                    <a:spcPts val="0"/>
                  </a:spcBef>
                  <a:spcAft>
                    <a:spcPts val="0"/>
                  </a:spcAft>
                  <a:buNone/>
                </a:pPr>
                <a:r>
                  <a:rPr b="1" i="0" lang="en-US" sz="1800" u="none" cap="none" strike="noStrike">
                    <a:solidFill>
                      <a:srgbClr val="FFFFFF"/>
                    </a:solidFill>
                    <a:latin typeface="Arial"/>
                    <a:ea typeface="Arial"/>
                    <a:cs typeface="Arial"/>
                    <a:sym typeface="Arial"/>
                  </a:rPr>
                  <a:t>FASE 4</a:t>
                </a:r>
                <a:endParaRPr b="0" i="0" sz="1500" u="none" cap="none" strike="noStrike">
                  <a:solidFill>
                    <a:srgbClr val="000000"/>
                  </a:solidFill>
                  <a:latin typeface="Calibri"/>
                  <a:ea typeface="Calibri"/>
                  <a:cs typeface="Calibri"/>
                  <a:sym typeface="Calibri"/>
                </a:endParaRPr>
              </a:p>
            </p:txBody>
          </p:sp>
          <p:sp>
            <p:nvSpPr>
              <p:cNvPr id="154" name="Google Shape;154;p1"/>
              <p:cNvSpPr/>
              <p:nvPr/>
            </p:nvSpPr>
            <p:spPr>
              <a:xfrm>
                <a:off x="10223010" y="3714855"/>
                <a:ext cx="126694" cy="115176"/>
              </a:xfrm>
              <a:prstGeom prst="ellipse">
                <a:avLst/>
              </a:prstGeom>
              <a:solidFill>
                <a:srgbClr val="FFFFFF"/>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sp>
            <p:nvSpPr>
              <p:cNvPr id="155" name="Google Shape;155;p1"/>
              <p:cNvSpPr/>
              <p:nvPr/>
            </p:nvSpPr>
            <p:spPr>
              <a:xfrm>
                <a:off x="8015972" y="3693723"/>
                <a:ext cx="115176" cy="115176"/>
              </a:xfrm>
              <a:prstGeom prst="ellipse">
                <a:avLst/>
              </a:prstGeom>
              <a:solidFill>
                <a:srgbClr val="FFFFFF"/>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sp>
            <p:nvSpPr>
              <p:cNvPr id="156" name="Google Shape;156;p1"/>
              <p:cNvSpPr txBox="1"/>
              <p:nvPr/>
            </p:nvSpPr>
            <p:spPr>
              <a:xfrm>
                <a:off x="882003" y="5142676"/>
                <a:ext cx="1461283" cy="351111"/>
              </a:xfrm>
              <a:prstGeom prst="rect">
                <a:avLst/>
              </a:prstGeom>
              <a:noFill/>
              <a:ln>
                <a:noFill/>
              </a:ln>
            </p:spPr>
            <p:txBody>
              <a:bodyPr anchorCtr="0" anchor="t" bIns="22850" lIns="45700" spcFirstLastPara="1" rIns="45700" wrap="square" tIns="22850">
                <a:spAutoFit/>
              </a:bodyPr>
              <a:lstStyle/>
              <a:p>
                <a:pPr indent="0" lvl="0" marL="0" marR="0" rtl="0" algn="ctr">
                  <a:spcBef>
                    <a:spcPts val="0"/>
                  </a:spcBef>
                  <a:spcAft>
                    <a:spcPts val="0"/>
                  </a:spcAft>
                  <a:buNone/>
                </a:pPr>
                <a:r>
                  <a:rPr b="1" i="0" lang="en-US" sz="1800" u="none" cap="none" strike="noStrike">
                    <a:solidFill>
                      <a:srgbClr val="FFFFFF"/>
                    </a:solidFill>
                    <a:latin typeface="Arial"/>
                    <a:ea typeface="Arial"/>
                    <a:cs typeface="Arial"/>
                    <a:sym typeface="Arial"/>
                  </a:rPr>
                  <a:t>FASE 1</a:t>
                </a:r>
                <a:endParaRPr b="0" i="0" sz="1500" u="none" cap="none" strike="noStrike">
                  <a:solidFill>
                    <a:srgbClr val="000000"/>
                  </a:solidFill>
                  <a:latin typeface="Calibri"/>
                  <a:ea typeface="Calibri"/>
                  <a:cs typeface="Calibri"/>
                  <a:sym typeface="Calibri"/>
                </a:endParaRPr>
              </a:p>
            </p:txBody>
          </p:sp>
        </p:grpSp>
        <p:sp>
          <p:nvSpPr>
            <p:cNvPr id="157" name="Google Shape;157;p1"/>
            <p:cNvSpPr/>
            <p:nvPr/>
          </p:nvSpPr>
          <p:spPr>
            <a:xfrm>
              <a:off x="455612" y="5320257"/>
              <a:ext cx="11070989" cy="265317"/>
            </a:xfrm>
            <a:prstGeom prst="chevron">
              <a:avLst>
                <a:gd fmla="val 50000" name="adj"/>
              </a:avLst>
            </a:prstGeom>
            <a:solidFill>
              <a:srgbClr val="6EABFE"/>
            </a:solidFill>
            <a:ln cap="flat" cmpd="sng" w="25400">
              <a:solidFill>
                <a:srgbClr val="6EABFE"/>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000000"/>
                </a:solidFill>
                <a:latin typeface="Raleway"/>
                <a:ea typeface="Raleway"/>
                <a:cs typeface="Raleway"/>
                <a:sym typeface="Raleway"/>
              </a:endParaRPr>
            </a:p>
          </p:txBody>
        </p:sp>
        <p:sp>
          <p:nvSpPr>
            <p:cNvPr id="158" name="Google Shape;158;p1"/>
            <p:cNvSpPr txBox="1"/>
            <p:nvPr/>
          </p:nvSpPr>
          <p:spPr>
            <a:xfrm>
              <a:off x="4760096" y="5765721"/>
              <a:ext cx="2588373" cy="591887"/>
            </a:xfrm>
            <a:prstGeom prst="rect">
              <a:avLst/>
            </a:prstGeom>
            <a:noFill/>
            <a:ln>
              <a:noFill/>
            </a:ln>
          </p:spPr>
          <p:txBody>
            <a:bodyPr anchorCtr="0" anchor="ctr" bIns="22850" lIns="45700" spcFirstLastPara="1" rIns="45700" wrap="square" tIns="22850">
              <a:spAutoFit/>
            </a:bodyPr>
            <a:lstStyle/>
            <a:p>
              <a:pPr indent="0" lvl="0" marL="0" marR="0" rtl="0" algn="ctr">
                <a:lnSpc>
                  <a:spcPct val="90000"/>
                </a:lnSpc>
                <a:spcBef>
                  <a:spcPts val="0"/>
                </a:spcBef>
                <a:spcAft>
                  <a:spcPts val="0"/>
                </a:spcAft>
                <a:buNone/>
              </a:pPr>
              <a:r>
                <a:rPr b="1" i="0" lang="en-US" sz="1800" u="none" cap="none" strike="noStrike">
                  <a:solidFill>
                    <a:srgbClr val="3F3F3F"/>
                  </a:solidFill>
                  <a:latin typeface="Arial"/>
                  <a:ea typeface="Arial"/>
                  <a:cs typeface="Arial"/>
                  <a:sym typeface="Arial"/>
                </a:rPr>
                <a:t>FORMAZIONE  DEI SOGGETTI COINVOLTI  </a:t>
              </a:r>
              <a:endParaRPr b="1" i="0" sz="1500" u="none" cap="none" strike="noStrike">
                <a:solidFill>
                  <a:srgbClr val="000000"/>
                </a:solidFill>
                <a:latin typeface="Arial"/>
                <a:ea typeface="Arial"/>
                <a:cs typeface="Arial"/>
                <a:sym typeface="Arial"/>
              </a:endParaRPr>
            </a:p>
          </p:txBody>
        </p:sp>
        <p:sp>
          <p:nvSpPr>
            <p:cNvPr id="159" name="Google Shape;159;p1"/>
            <p:cNvSpPr/>
            <p:nvPr/>
          </p:nvSpPr>
          <p:spPr>
            <a:xfrm>
              <a:off x="5979236" y="5410200"/>
              <a:ext cx="115176" cy="115176"/>
            </a:xfrm>
            <a:prstGeom prst="ellipse">
              <a:avLst/>
            </a:prstGeom>
            <a:solidFill>
              <a:srgbClr val="FFFFFF"/>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1800" u="none" cap="none" strike="noStrike">
                <a:solidFill>
                  <a:srgbClr val="FFFFFF"/>
                </a:solidFill>
                <a:latin typeface="Raleway"/>
                <a:ea typeface="Raleway"/>
                <a:cs typeface="Raleway"/>
                <a:sym typeface="Raleway"/>
              </a:endParaRPr>
            </a:p>
          </p:txBody>
        </p:sp>
      </p:grpSp>
    </p:spTree>
  </p:cSld>
  <p:clrMapOvr>
    <a:masterClrMapping/>
  </p:clrMapOvr>
  <mc:AlternateContent>
    <mc:Choice Requires="p14">
      <p:transition spd="slow" p14:dur="1600">
        <p14:gallery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1f86dbc0ba_0_0"/>
          <p:cNvSpPr txBox="1"/>
          <p:nvPr>
            <p:ph idx="1" type="subTitle"/>
          </p:nvPr>
        </p:nvSpPr>
        <p:spPr>
          <a:xfrm>
            <a:off x="-827400" y="3342875"/>
            <a:ext cx="12719100" cy="1655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chemeClr val="dk1"/>
              </a:buClr>
              <a:buSzPts val="1100"/>
              <a:buFont typeface="Arial"/>
              <a:buNone/>
            </a:pPr>
            <a:r>
              <a:rPr lang="en-US" sz="5500">
                <a:solidFill>
                  <a:srgbClr val="00689D"/>
                </a:solidFill>
                <a:latin typeface="Montserrat Black"/>
                <a:ea typeface="Montserrat Black"/>
                <a:cs typeface="Montserrat Black"/>
                <a:sym typeface="Montserrat Black"/>
              </a:rPr>
              <a:t>LA CER E LE SUE FORME GIURIDICHE</a:t>
            </a:r>
            <a:endParaRPr sz="5500">
              <a:solidFill>
                <a:srgbClr val="00689D"/>
              </a:solidFill>
              <a:latin typeface="Montserrat Black"/>
              <a:ea typeface="Montserrat Black"/>
              <a:cs typeface="Montserrat Black"/>
              <a:sym typeface="Montserrat Black"/>
            </a:endParaRPr>
          </a:p>
          <a:p>
            <a:pPr indent="0" lvl="0" marL="0" rtl="0" algn="r">
              <a:spcBef>
                <a:spcPts val="0"/>
              </a:spcBef>
              <a:spcAft>
                <a:spcPts val="0"/>
              </a:spcAft>
              <a:buClr>
                <a:schemeClr val="dk1"/>
              </a:buClr>
              <a:buSzPts val="1100"/>
              <a:buFont typeface="Arial"/>
              <a:buNone/>
            </a:pPr>
            <a:r>
              <a:t/>
            </a:r>
            <a:endParaRPr sz="5500">
              <a:solidFill>
                <a:srgbClr val="00689D"/>
              </a:solidFill>
              <a:latin typeface="Montserrat Black"/>
              <a:ea typeface="Montserrat Black"/>
              <a:cs typeface="Montserrat Black"/>
              <a:sym typeface="Montserrat Black"/>
            </a:endParaRPr>
          </a:p>
          <a:p>
            <a:pPr indent="0" lvl="0" marL="0" rtl="0" algn="r">
              <a:lnSpc>
                <a:spcPct val="90000"/>
              </a:lnSpc>
              <a:spcBef>
                <a:spcPts val="0"/>
              </a:spcBef>
              <a:spcAft>
                <a:spcPts val="0"/>
              </a:spcAft>
              <a:buClr>
                <a:schemeClr val="dk1"/>
              </a:buClr>
              <a:buSzPts val="2400"/>
              <a:buNone/>
            </a:pPr>
            <a:r>
              <a:t/>
            </a:r>
            <a:endParaRPr sz="5500">
              <a:solidFill>
                <a:srgbClr val="00689D"/>
              </a:solidFill>
              <a:latin typeface="Montserrat Black"/>
              <a:ea typeface="Montserrat Black"/>
              <a:cs typeface="Montserrat Black"/>
              <a:sym typeface="Montserrat Black"/>
            </a:endParaRPr>
          </a:p>
        </p:txBody>
      </p:sp>
      <p:sp>
        <p:nvSpPr>
          <p:cNvPr id="165" name="Google Shape;165;g31f86dbc0ba_0_0"/>
          <p:cNvSpPr/>
          <p:nvPr/>
        </p:nvSpPr>
        <p:spPr>
          <a:xfrm>
            <a:off x="0" y="994288"/>
            <a:ext cx="8019300" cy="1436700"/>
          </a:xfrm>
          <a:prstGeom prst="roundRect">
            <a:avLst>
              <a:gd fmla="val 16667" name="adj"/>
            </a:avLst>
          </a:prstGeom>
          <a:solidFill>
            <a:srgbClr val="00689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highlight>
                <a:srgbClr val="00689D"/>
              </a:highlight>
              <a:latin typeface="Calibri"/>
              <a:ea typeface="Calibri"/>
              <a:cs typeface="Calibri"/>
              <a:sym typeface="Calibri"/>
            </a:endParaRPr>
          </a:p>
        </p:txBody>
      </p:sp>
      <p:sp>
        <p:nvSpPr>
          <p:cNvPr id="166" name="Google Shape;166;g31f86dbc0ba_0_0"/>
          <p:cNvSpPr txBox="1"/>
          <p:nvPr>
            <p:ph type="ctrTitle"/>
          </p:nvPr>
        </p:nvSpPr>
        <p:spPr>
          <a:xfrm>
            <a:off x="130650" y="1097038"/>
            <a:ext cx="7518300" cy="1231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sz="8000">
                <a:solidFill>
                  <a:srgbClr val="70AD47"/>
                </a:solidFill>
                <a:latin typeface="Montserrat Black"/>
                <a:ea typeface="Montserrat Black"/>
                <a:cs typeface="Montserrat Black"/>
                <a:sym typeface="Montserrat Black"/>
              </a:rPr>
              <a:t>Green at you</a:t>
            </a:r>
            <a:endParaRPr sz="8000">
              <a:solidFill>
                <a:srgbClr val="70AD47"/>
              </a:solidFill>
              <a:latin typeface="Montserrat Black"/>
              <a:ea typeface="Montserrat Black"/>
              <a:cs typeface="Montserrat Black"/>
              <a:sym typeface="Montserrat Black"/>
            </a:endParaRPr>
          </a:p>
        </p:txBody>
      </p:sp>
      <p:grpSp>
        <p:nvGrpSpPr>
          <p:cNvPr id="167" name="Google Shape;167;g31f86dbc0ba_0_0"/>
          <p:cNvGrpSpPr/>
          <p:nvPr/>
        </p:nvGrpSpPr>
        <p:grpSpPr>
          <a:xfrm>
            <a:off x="0" y="5114547"/>
            <a:ext cx="12192000" cy="1743456"/>
            <a:chOff x="0" y="5114547"/>
            <a:chExt cx="12192000" cy="1743456"/>
          </a:xfrm>
        </p:grpSpPr>
        <p:pic>
          <p:nvPicPr>
            <p:cNvPr id="168" name="Google Shape;168;g31f86dbc0ba_0_0"/>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169" name="Google Shape;169;g31f86dbc0ba_0_0"/>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
          <p:cNvSpPr txBox="1"/>
          <p:nvPr>
            <p:ph type="title"/>
          </p:nvPr>
        </p:nvSpPr>
        <p:spPr>
          <a:xfrm>
            <a:off x="483128" y="243350"/>
            <a:ext cx="10170600" cy="1705200"/>
          </a:xfrm>
          <a:prstGeom prst="rect">
            <a:avLst/>
          </a:prstGeom>
          <a:noFill/>
          <a:ln>
            <a:noFill/>
          </a:ln>
        </p:spPr>
        <p:txBody>
          <a:bodyPr anchorCtr="0" anchor="ctr" bIns="0" lIns="0" spcFirstLastPara="1" rIns="0" wrap="square" tIns="12050">
            <a:spAutoFit/>
          </a:bodyPr>
          <a:lstStyle/>
          <a:p>
            <a:pPr indent="0" lvl="0" marL="12700" rtl="0" algn="l">
              <a:lnSpc>
                <a:spcPct val="100000"/>
              </a:lnSpc>
              <a:spcBef>
                <a:spcPts val="0"/>
              </a:spcBef>
              <a:spcAft>
                <a:spcPts val="0"/>
              </a:spcAft>
              <a:buClr>
                <a:schemeClr val="dk1"/>
              </a:buClr>
              <a:buSzPts val="4400"/>
              <a:buFont typeface="Calibri"/>
              <a:buNone/>
            </a:pPr>
            <a:r>
              <a:rPr lang="en-US" sz="5500">
                <a:solidFill>
                  <a:srgbClr val="00689D"/>
                </a:solidFill>
                <a:latin typeface="Montserrat Black"/>
                <a:ea typeface="Montserrat Black"/>
                <a:cs typeface="Montserrat Black"/>
                <a:sym typeface="Montserrat Black"/>
              </a:rPr>
              <a:t>LA CER COME SOGGETTO GIURIDICO AUTONOMO</a:t>
            </a:r>
            <a:endParaRPr sz="5500">
              <a:solidFill>
                <a:srgbClr val="00689D"/>
              </a:solidFill>
              <a:latin typeface="Montserrat Black"/>
              <a:ea typeface="Montserrat Black"/>
              <a:cs typeface="Montserrat Black"/>
              <a:sym typeface="Montserrat Black"/>
            </a:endParaRPr>
          </a:p>
        </p:txBody>
      </p:sp>
      <p:sp>
        <p:nvSpPr>
          <p:cNvPr id="175" name="Google Shape;175;p3"/>
          <p:cNvSpPr txBox="1"/>
          <p:nvPr/>
        </p:nvSpPr>
        <p:spPr>
          <a:xfrm>
            <a:off x="483125" y="2233275"/>
            <a:ext cx="9753300" cy="2725200"/>
          </a:xfrm>
          <a:prstGeom prst="rect">
            <a:avLst/>
          </a:prstGeom>
          <a:noFill/>
          <a:ln>
            <a:noFill/>
          </a:ln>
        </p:spPr>
        <p:txBody>
          <a:bodyPr anchorCtr="0" anchor="t" bIns="0" lIns="0" spcFirstLastPara="1" rIns="0" wrap="square" tIns="12700">
            <a:spAutoFit/>
          </a:bodyPr>
          <a:lstStyle/>
          <a:p>
            <a:pPr indent="0" lvl="0" marL="12700" marR="744220" rtl="0" algn="l">
              <a:lnSpc>
                <a:spcPct val="100000"/>
              </a:lnSpc>
              <a:spcBef>
                <a:spcPts val="0"/>
              </a:spcBef>
              <a:spcAft>
                <a:spcPts val="0"/>
              </a:spcAft>
              <a:buNone/>
            </a:pPr>
            <a:r>
              <a:rPr i="0" lang="en-US" sz="2200" u="none" cap="none" strike="noStrike">
                <a:solidFill>
                  <a:srgbClr val="3F3F3F"/>
                </a:solidFill>
                <a:latin typeface="Open Sans Medium"/>
                <a:ea typeface="Open Sans Medium"/>
                <a:cs typeface="Open Sans Medium"/>
                <a:sym typeface="Open Sans Medium"/>
              </a:rPr>
              <a:t>La CER è un soggetto giuridico autonomo, un autonomo centro di  imputazione di rapporti giuridici. Quali rapporti in particolare?</a:t>
            </a:r>
            <a:endParaRPr i="0" sz="2200" u="none" cap="none" strike="noStrike">
              <a:solidFill>
                <a:srgbClr val="3F3F3F"/>
              </a:solidFill>
              <a:latin typeface="Open Sans Medium"/>
              <a:ea typeface="Open Sans Medium"/>
              <a:cs typeface="Open Sans Medium"/>
              <a:sym typeface="Open Sans Medium"/>
            </a:endParaRPr>
          </a:p>
          <a:p>
            <a:pPr indent="0" lvl="0" marL="0" marR="0" rtl="0" algn="l">
              <a:lnSpc>
                <a:spcPct val="100000"/>
              </a:lnSpc>
              <a:spcBef>
                <a:spcPts val="10"/>
              </a:spcBef>
              <a:spcAft>
                <a:spcPts val="0"/>
              </a:spcAft>
              <a:buNone/>
            </a:pPr>
            <a:r>
              <a:t/>
            </a:r>
            <a:endParaRPr i="0" sz="2200" u="none" cap="none" strike="noStrike">
              <a:solidFill>
                <a:srgbClr val="3F3F3F"/>
              </a:solidFill>
              <a:latin typeface="Open Sans Medium"/>
              <a:ea typeface="Open Sans Medium"/>
              <a:cs typeface="Open Sans Medium"/>
              <a:sym typeface="Open Sans Medium"/>
            </a:endParaRPr>
          </a:p>
          <a:p>
            <a:pPr indent="0" lvl="0" marL="12700" marR="1152525" rtl="0" algn="l">
              <a:lnSpc>
                <a:spcPct val="100000"/>
              </a:lnSpc>
              <a:spcBef>
                <a:spcPts val="5"/>
              </a:spcBef>
              <a:spcAft>
                <a:spcPts val="0"/>
              </a:spcAft>
              <a:buNone/>
            </a:pPr>
            <a:r>
              <a:rPr i="0" lang="en-US" sz="2200" u="none" cap="none" strike="noStrike">
                <a:solidFill>
                  <a:srgbClr val="3F3F3F"/>
                </a:solidFill>
                <a:latin typeface="Open Sans Medium"/>
                <a:ea typeface="Open Sans Medium"/>
                <a:cs typeface="Open Sans Medium"/>
                <a:sym typeface="Open Sans Medium"/>
              </a:rPr>
              <a:t>Autonomo non significa necessariamente dotato di autonomia  patrimoniale perfetta.</a:t>
            </a:r>
            <a:endParaRPr i="0" sz="2200" u="none" cap="none" strike="noStrike">
              <a:solidFill>
                <a:srgbClr val="3F3F3F"/>
              </a:solidFill>
              <a:latin typeface="Open Sans Medium"/>
              <a:ea typeface="Open Sans Medium"/>
              <a:cs typeface="Open Sans Medium"/>
              <a:sym typeface="Open Sans Medium"/>
            </a:endParaRPr>
          </a:p>
          <a:p>
            <a:pPr indent="0" lvl="0" marL="0" marR="0" rtl="0" algn="l">
              <a:lnSpc>
                <a:spcPct val="100000"/>
              </a:lnSpc>
              <a:spcBef>
                <a:spcPts val="10"/>
              </a:spcBef>
              <a:spcAft>
                <a:spcPts val="0"/>
              </a:spcAft>
              <a:buNone/>
            </a:pPr>
            <a:r>
              <a:t/>
            </a:r>
            <a:endParaRPr i="0" sz="2200" u="none" cap="none" strike="noStrike">
              <a:solidFill>
                <a:srgbClr val="3F3F3F"/>
              </a:solidFill>
              <a:latin typeface="Open Sans Medium"/>
              <a:ea typeface="Open Sans Medium"/>
              <a:cs typeface="Open Sans Medium"/>
              <a:sym typeface="Open Sans Medium"/>
            </a:endParaRPr>
          </a:p>
          <a:p>
            <a:pPr indent="0" lvl="0" marL="12700" marR="0" rtl="0" algn="l">
              <a:lnSpc>
                <a:spcPct val="100000"/>
              </a:lnSpc>
              <a:spcBef>
                <a:spcPts val="0"/>
              </a:spcBef>
              <a:spcAft>
                <a:spcPts val="0"/>
              </a:spcAft>
              <a:buNone/>
            </a:pPr>
            <a:r>
              <a:rPr i="0" lang="en-US" sz="2200" u="none" cap="none" strike="noStrike">
                <a:solidFill>
                  <a:srgbClr val="3F3F3F"/>
                </a:solidFill>
                <a:latin typeface="Open Sans Medium"/>
                <a:ea typeface="Open Sans Medium"/>
                <a:cs typeface="Open Sans Medium"/>
                <a:sym typeface="Open Sans Medium"/>
              </a:rPr>
              <a:t>Il mandato al referente della configurazione, come inquadrare il titolare</a:t>
            </a:r>
            <a:endParaRPr i="0" sz="2200" u="none" cap="none" strike="noStrike">
              <a:solidFill>
                <a:srgbClr val="3F3F3F"/>
              </a:solidFill>
              <a:latin typeface="Open Sans Medium"/>
              <a:ea typeface="Open Sans Medium"/>
              <a:cs typeface="Open Sans Medium"/>
              <a:sym typeface="Open Sans Medium"/>
            </a:endParaRPr>
          </a:p>
          <a:p>
            <a:pPr indent="0" lvl="0" marL="12700" marR="0" rtl="0" algn="l">
              <a:lnSpc>
                <a:spcPct val="100000"/>
              </a:lnSpc>
              <a:spcBef>
                <a:spcPts val="0"/>
              </a:spcBef>
              <a:spcAft>
                <a:spcPts val="0"/>
              </a:spcAft>
              <a:buNone/>
            </a:pPr>
            <a:r>
              <a:rPr i="0" lang="en-US" sz="2200" u="none" cap="none" strike="noStrike">
                <a:solidFill>
                  <a:srgbClr val="3F3F3F"/>
                </a:solidFill>
                <a:latin typeface="Open Sans Medium"/>
                <a:ea typeface="Open Sans Medium"/>
                <a:cs typeface="Open Sans Medium"/>
                <a:sym typeface="Open Sans Medium"/>
              </a:rPr>
              <a:t>effettivo del servizio di accesso all’incentivazione?</a:t>
            </a:r>
            <a:endParaRPr i="0" sz="2200" u="none" cap="none" strike="noStrike">
              <a:solidFill>
                <a:srgbClr val="3F3F3F"/>
              </a:solidFill>
              <a:latin typeface="Open Sans Medium"/>
              <a:ea typeface="Open Sans Medium"/>
              <a:cs typeface="Open Sans Medium"/>
              <a:sym typeface="Open Sans Medium"/>
            </a:endParaRPr>
          </a:p>
        </p:txBody>
      </p:sp>
      <p:grpSp>
        <p:nvGrpSpPr>
          <p:cNvPr id="176" name="Google Shape;176;p3"/>
          <p:cNvGrpSpPr/>
          <p:nvPr/>
        </p:nvGrpSpPr>
        <p:grpSpPr>
          <a:xfrm>
            <a:off x="0" y="5114547"/>
            <a:ext cx="12192000" cy="1743456"/>
            <a:chOff x="0" y="5114547"/>
            <a:chExt cx="12192000" cy="1743456"/>
          </a:xfrm>
        </p:grpSpPr>
        <p:pic>
          <p:nvPicPr>
            <p:cNvPr id="177" name="Google Shape;177;p3"/>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178" name="Google Shape;178;p3"/>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4"/>
          <p:cNvSpPr txBox="1"/>
          <p:nvPr>
            <p:ph type="title"/>
          </p:nvPr>
        </p:nvSpPr>
        <p:spPr>
          <a:xfrm>
            <a:off x="514350" y="464300"/>
            <a:ext cx="11181300" cy="835800"/>
          </a:xfrm>
          <a:prstGeom prst="rect">
            <a:avLst/>
          </a:prstGeom>
          <a:noFill/>
          <a:ln>
            <a:noFill/>
          </a:ln>
        </p:spPr>
        <p:txBody>
          <a:bodyPr anchorCtr="0" anchor="ctr" bIns="0" lIns="0" spcFirstLastPara="1" rIns="0" wrap="square" tIns="60950">
            <a:noAutofit/>
          </a:bodyPr>
          <a:lstStyle/>
          <a:p>
            <a:pPr indent="0" lvl="0" marL="0" marR="5080" rtl="0" algn="l">
              <a:lnSpc>
                <a:spcPct val="68636"/>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I VINCOLI NORMATIVI CHE CONSENTONO DI IDENTIFICARE LA FORMA GIURIDICA</a:t>
            </a:r>
            <a:endParaRPr sz="3000"/>
          </a:p>
        </p:txBody>
      </p:sp>
      <p:sp>
        <p:nvSpPr>
          <p:cNvPr id="184" name="Google Shape;184;p4"/>
          <p:cNvSpPr txBox="1"/>
          <p:nvPr/>
        </p:nvSpPr>
        <p:spPr>
          <a:xfrm>
            <a:off x="437801" y="1380750"/>
            <a:ext cx="11545200" cy="3733800"/>
          </a:xfrm>
          <a:prstGeom prst="rect">
            <a:avLst/>
          </a:prstGeom>
          <a:noFill/>
          <a:ln>
            <a:noFill/>
          </a:ln>
        </p:spPr>
        <p:txBody>
          <a:bodyPr anchorCtr="0" anchor="t" bIns="0" lIns="0" spcFirstLastPara="1" rIns="0" wrap="square" tIns="89525">
            <a:spAutoFit/>
          </a:bodyPr>
          <a:lstStyle/>
          <a:p>
            <a:pPr indent="-203834" lvl="0" marL="241300" marR="236854" rtl="0" algn="l">
              <a:lnSpc>
                <a:spcPct val="100000"/>
              </a:lnSpc>
              <a:spcBef>
                <a:spcPts val="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 normativa (in particolare D.lgs 199/2021) identifica le caratteristiche  delle comunità energetiche. Talune di queste caratteristiche sono il punto  di partenza per definire la forma giuridica adottabile.</a:t>
            </a:r>
            <a:endParaRPr i="0" sz="2200" u="none" cap="none" strike="noStrike">
              <a:solidFill>
                <a:schemeClr val="dk1"/>
              </a:solidFill>
              <a:latin typeface="Open Sans"/>
              <a:ea typeface="Open Sans"/>
              <a:cs typeface="Open Sans"/>
              <a:sym typeface="Open Sans"/>
            </a:endParaRPr>
          </a:p>
          <a:p>
            <a:pPr indent="-203834" lvl="0" marL="241300" marR="5080" rtl="0" algn="l">
              <a:lnSpc>
                <a:spcPct val="100000"/>
              </a:lnSpc>
              <a:spcBef>
                <a:spcPts val="994"/>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 normativa non elenca le forme giuridiche adottabili ma le caratteristiche d</a:t>
            </a:r>
            <a:r>
              <a:rPr lang="en-US" sz="2200">
                <a:solidFill>
                  <a:schemeClr val="dk1"/>
                </a:solidFill>
                <a:latin typeface="Open Sans"/>
                <a:ea typeface="Open Sans"/>
                <a:cs typeface="Open Sans"/>
                <a:sym typeface="Open Sans"/>
              </a:rPr>
              <a:t>e</a:t>
            </a:r>
            <a:r>
              <a:rPr i="0" lang="en-US" sz="2200" u="none" cap="none" strike="noStrike">
                <a:solidFill>
                  <a:schemeClr val="dk1"/>
                </a:solidFill>
                <a:latin typeface="Open Sans"/>
                <a:ea typeface="Open Sans"/>
                <a:cs typeface="Open Sans"/>
                <a:sym typeface="Open Sans"/>
              </a:rPr>
              <a:t>lla CER. Sulla base di queste caratteristiche gli operatori del settore devono definire lo strumento migliore alla luce della normativa e delle  finalità ultime della comunità energetica.</a:t>
            </a:r>
            <a:endParaRPr i="0" sz="2200" u="none" cap="none" strike="noStrike">
              <a:solidFill>
                <a:schemeClr val="dk1"/>
              </a:solidFill>
              <a:latin typeface="Open Sans"/>
              <a:ea typeface="Open Sans"/>
              <a:cs typeface="Open Sans"/>
              <a:sym typeface="Open Sans"/>
            </a:endParaRPr>
          </a:p>
          <a:p>
            <a:pPr indent="-203834" lvl="0" marL="241300" marR="281305" rtl="0" algn="l">
              <a:lnSpc>
                <a:spcPct val="100000"/>
              </a:lnSpc>
              <a:spcBef>
                <a:spcPts val="101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Le caratteristiche principali che consentono di individuare la forma giuridica sono: la libertà di ingresso e di uscita, un oggetto sociale diverso dalla realizzazione di profitti finanziari.</a:t>
            </a:r>
            <a:endParaRPr i="0" sz="2200" u="none" cap="none" strike="noStrike">
              <a:solidFill>
                <a:schemeClr val="dk1"/>
              </a:solidFill>
              <a:latin typeface="Open Sans"/>
              <a:ea typeface="Open Sans"/>
              <a:cs typeface="Open Sans"/>
              <a:sym typeface="Open Sans"/>
            </a:endParaRPr>
          </a:p>
        </p:txBody>
      </p:sp>
      <p:grpSp>
        <p:nvGrpSpPr>
          <p:cNvPr id="185" name="Google Shape;185;p4"/>
          <p:cNvGrpSpPr/>
          <p:nvPr/>
        </p:nvGrpSpPr>
        <p:grpSpPr>
          <a:xfrm>
            <a:off x="0" y="5114547"/>
            <a:ext cx="12192000" cy="1743456"/>
            <a:chOff x="0" y="5114547"/>
            <a:chExt cx="12192000" cy="1743456"/>
          </a:xfrm>
        </p:grpSpPr>
        <p:pic>
          <p:nvPicPr>
            <p:cNvPr id="186" name="Google Shape;186;p4"/>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187" name="Google Shape;187;p4"/>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5"/>
          <p:cNvSpPr txBox="1"/>
          <p:nvPr>
            <p:ph type="title"/>
          </p:nvPr>
        </p:nvSpPr>
        <p:spPr>
          <a:xfrm>
            <a:off x="916950" y="633200"/>
            <a:ext cx="9149400" cy="935700"/>
          </a:xfrm>
          <a:prstGeom prst="rect">
            <a:avLst/>
          </a:prstGeom>
          <a:noFill/>
          <a:ln>
            <a:noFill/>
          </a:ln>
        </p:spPr>
        <p:txBody>
          <a:bodyPr anchorCtr="0" anchor="ctr" bIns="0" lIns="0" spcFirstLastPara="1" rIns="0" wrap="square" tIns="12050">
            <a:spAutoFit/>
          </a:bodyPr>
          <a:lstStyle/>
          <a:p>
            <a:pPr indent="0" lvl="0" marL="1270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IL REQUISITO DELLA LIBERTA’ DI INGRESSO E DI USCITA</a:t>
            </a:r>
            <a:endParaRPr sz="3000"/>
          </a:p>
        </p:txBody>
      </p:sp>
      <p:sp>
        <p:nvSpPr>
          <p:cNvPr id="193" name="Google Shape;193;p5"/>
          <p:cNvSpPr txBox="1"/>
          <p:nvPr/>
        </p:nvSpPr>
        <p:spPr>
          <a:xfrm>
            <a:off x="916939" y="2122614"/>
            <a:ext cx="10139700" cy="2253900"/>
          </a:xfrm>
          <a:prstGeom prst="rect">
            <a:avLst/>
          </a:prstGeom>
          <a:noFill/>
          <a:ln>
            <a:noFill/>
          </a:ln>
        </p:spPr>
        <p:txBody>
          <a:bodyPr anchorCtr="0" anchor="t" bIns="0" lIns="0" spcFirstLastPara="1" rIns="0" wrap="square" tIns="55225">
            <a:spAutoFit/>
          </a:bodyPr>
          <a:lstStyle/>
          <a:p>
            <a:pPr indent="-191135" lvl="0" marL="241300" marR="5080" rtl="0" algn="l">
              <a:lnSpc>
                <a:spcPct val="90000"/>
              </a:lnSpc>
              <a:spcBef>
                <a:spcPts val="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Liberta di ingresso e di uscita: cosa implica? Esclusione dei soggetti  giuridici costituiti sotto forma societaria i quali siano caratterizzati da  un capitale sociale fisso (es: SRL, SPA)</a:t>
            </a:r>
            <a:endParaRPr i="0" sz="2200" u="none" cap="none" strike="noStrike">
              <a:solidFill>
                <a:schemeClr val="dk1"/>
              </a:solidFill>
              <a:latin typeface="Open Sans"/>
              <a:ea typeface="Open Sans"/>
              <a:cs typeface="Open Sans"/>
              <a:sym typeface="Open Sans"/>
            </a:endParaRPr>
          </a:p>
          <a:p>
            <a:pPr indent="-191135" lvl="0" marL="241300" marR="833119" rtl="0" algn="l">
              <a:lnSpc>
                <a:spcPct val="108214"/>
              </a:lnSpc>
              <a:spcBef>
                <a:spcPts val="1045"/>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Non è invece il caso ad esempio di una cooperativa a mutualità  prevalente caratterizzata da un capitale variabile.</a:t>
            </a:r>
            <a:endParaRPr i="0" sz="2200" u="none" cap="none" strike="noStrike">
              <a:solidFill>
                <a:schemeClr val="dk1"/>
              </a:solidFill>
              <a:latin typeface="Open Sans"/>
              <a:ea typeface="Open Sans"/>
              <a:cs typeface="Open Sans"/>
              <a:sym typeface="Open Sans"/>
            </a:endParaRPr>
          </a:p>
          <a:p>
            <a:pPr indent="-191135" lvl="0" marL="241300" marR="0" rtl="0" algn="l">
              <a:lnSpc>
                <a:spcPct val="100000"/>
              </a:lnSpc>
              <a:spcBef>
                <a:spcPts val="61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 questione è stata correttamente individuata dalla Corte dei Conti.</a:t>
            </a:r>
            <a:endParaRPr i="0" sz="2200" u="none" cap="none" strike="noStrike">
              <a:solidFill>
                <a:schemeClr val="dk1"/>
              </a:solidFill>
              <a:latin typeface="Open Sans"/>
              <a:ea typeface="Open Sans"/>
              <a:cs typeface="Open Sans"/>
              <a:sym typeface="Open Sans"/>
            </a:endParaRPr>
          </a:p>
        </p:txBody>
      </p:sp>
      <p:grpSp>
        <p:nvGrpSpPr>
          <p:cNvPr id="194" name="Google Shape;194;p5"/>
          <p:cNvGrpSpPr/>
          <p:nvPr/>
        </p:nvGrpSpPr>
        <p:grpSpPr>
          <a:xfrm>
            <a:off x="0" y="5114547"/>
            <a:ext cx="12192000" cy="1743456"/>
            <a:chOff x="0" y="5114547"/>
            <a:chExt cx="12192000" cy="1743456"/>
          </a:xfrm>
        </p:grpSpPr>
        <p:pic>
          <p:nvPicPr>
            <p:cNvPr id="195" name="Google Shape;195;p5"/>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196" name="Google Shape;196;p5"/>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6"/>
          <p:cNvSpPr txBox="1"/>
          <p:nvPr/>
        </p:nvSpPr>
        <p:spPr>
          <a:xfrm>
            <a:off x="916939" y="451485"/>
            <a:ext cx="10341600" cy="4240200"/>
          </a:xfrm>
          <a:prstGeom prst="rect">
            <a:avLst/>
          </a:prstGeom>
          <a:noFill/>
          <a:ln>
            <a:noFill/>
          </a:ln>
        </p:spPr>
        <p:txBody>
          <a:bodyPr anchorCtr="0" anchor="t" bIns="0" lIns="0" spcFirstLastPara="1" rIns="0" wrap="square" tIns="12050">
            <a:spAutoFit/>
          </a:bodyPr>
          <a:lstStyle/>
          <a:p>
            <a:pPr indent="0" lvl="0" marL="0" marR="0" rtl="0" algn="l">
              <a:lnSpc>
                <a:spcPct val="113928"/>
              </a:lnSpc>
              <a:spcBef>
                <a:spcPts val="0"/>
              </a:spcBef>
              <a:spcAft>
                <a:spcPts val="0"/>
              </a:spcAft>
              <a:buNone/>
            </a:pPr>
            <a:r>
              <a:rPr lang="en-US" sz="3000">
                <a:solidFill>
                  <a:srgbClr val="00689D"/>
                </a:solidFill>
                <a:latin typeface="Montserrat Black"/>
                <a:ea typeface="Montserrat Black"/>
                <a:cs typeface="Montserrat Black"/>
                <a:sym typeface="Montserrat Black"/>
              </a:rPr>
              <a:t>LA CARATTERISTICA DELLA FINALITA’ ALTRA RISPETTO AL CONSEGUIMENTO DI PROFITTI FINANZIARI</a:t>
            </a:r>
            <a:endParaRPr b="0" i="0" sz="3000" u="none" cap="none" strike="noStrike">
              <a:solidFill>
                <a:schemeClr val="dk1"/>
              </a:solidFill>
              <a:latin typeface="Candara"/>
              <a:ea typeface="Candara"/>
              <a:cs typeface="Candara"/>
              <a:sym typeface="Candara"/>
            </a:endParaRPr>
          </a:p>
          <a:p>
            <a:pPr indent="0" lvl="0" marL="0" marR="0" rtl="0" algn="l">
              <a:lnSpc>
                <a:spcPct val="100000"/>
              </a:lnSpc>
              <a:spcBef>
                <a:spcPts val="40"/>
              </a:spcBef>
              <a:spcAft>
                <a:spcPts val="0"/>
              </a:spcAft>
              <a:buNone/>
            </a:pPr>
            <a:r>
              <a:t/>
            </a:r>
            <a:endParaRPr b="0" i="0" sz="3700" u="none" cap="none" strike="noStrike">
              <a:solidFill>
                <a:schemeClr val="dk1"/>
              </a:solidFill>
              <a:latin typeface="Candara"/>
              <a:ea typeface="Candara"/>
              <a:cs typeface="Candara"/>
              <a:sym typeface="Candara"/>
            </a:endParaRPr>
          </a:p>
          <a:p>
            <a:pPr indent="-191135" lvl="0" marL="241300" marR="689610" rtl="0" algn="l">
              <a:lnSpc>
                <a:spcPct val="108214"/>
              </a:lnSpc>
              <a:spcBef>
                <a:spcPts val="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Tale caratteristica ben si addice a soggetti come le associazioni, le  fondazioni, ma anche le cooperative a mutualità prevalente.</a:t>
            </a:r>
            <a:endParaRPr i="0" sz="2200" u="none" cap="none" strike="noStrike">
              <a:solidFill>
                <a:schemeClr val="dk1"/>
              </a:solidFill>
              <a:latin typeface="Open Sans"/>
              <a:ea typeface="Open Sans"/>
              <a:cs typeface="Open Sans"/>
              <a:sym typeface="Open Sans"/>
            </a:endParaRPr>
          </a:p>
          <a:p>
            <a:pPr indent="-191135" lvl="0" marL="241300" marR="174625" rtl="0" algn="l">
              <a:lnSpc>
                <a:spcPct val="90000"/>
              </a:lnSpc>
              <a:spcBef>
                <a:spcPts val="96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Non si addice invece ai soggetti i quali abbiano per loro natura, come  finalità ultima, quella lucrativa, come nel caso delle SRL e delle SPA.  Non si ha modo di ritenere che lo status di società benefit sia sufficiente a ricondurre la società entro le caratteristiche fissate dal D.lgs 199/2021</a:t>
            </a:r>
            <a:endParaRPr i="0" sz="2200" u="none" cap="none" strike="noStrike">
              <a:solidFill>
                <a:schemeClr val="dk1"/>
              </a:solidFill>
              <a:latin typeface="Open Sans"/>
              <a:ea typeface="Open Sans"/>
              <a:cs typeface="Open Sans"/>
              <a:sym typeface="Open Sans"/>
            </a:endParaRPr>
          </a:p>
        </p:txBody>
      </p:sp>
      <p:grpSp>
        <p:nvGrpSpPr>
          <p:cNvPr id="202" name="Google Shape;202;p6"/>
          <p:cNvGrpSpPr/>
          <p:nvPr/>
        </p:nvGrpSpPr>
        <p:grpSpPr>
          <a:xfrm>
            <a:off x="0" y="5114547"/>
            <a:ext cx="12192000" cy="1743456"/>
            <a:chOff x="0" y="5114547"/>
            <a:chExt cx="12192000" cy="1743456"/>
          </a:xfrm>
        </p:grpSpPr>
        <p:pic>
          <p:nvPicPr>
            <p:cNvPr id="203" name="Google Shape;203;p6"/>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204" name="Google Shape;204;p6"/>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7"/>
          <p:cNvSpPr txBox="1"/>
          <p:nvPr>
            <p:ph type="title"/>
          </p:nvPr>
        </p:nvSpPr>
        <p:spPr>
          <a:xfrm>
            <a:off x="916953" y="603100"/>
            <a:ext cx="7777500" cy="474000"/>
          </a:xfrm>
          <a:prstGeom prst="rect">
            <a:avLst/>
          </a:prstGeom>
          <a:noFill/>
          <a:ln>
            <a:noFill/>
          </a:ln>
        </p:spPr>
        <p:txBody>
          <a:bodyPr anchorCtr="0" anchor="ctr" bIns="0" lIns="0" spcFirstLastPara="1" rIns="0" wrap="square" tIns="12050">
            <a:spAutoFit/>
          </a:bodyPr>
          <a:lstStyle/>
          <a:p>
            <a:pPr indent="0" lvl="0" marL="0" marR="0" rtl="0" algn="l">
              <a:lnSpc>
                <a:spcPct val="113928"/>
              </a:lnSpc>
              <a:spcBef>
                <a:spcPts val="0"/>
              </a:spcBef>
              <a:spcAft>
                <a:spcPts val="0"/>
              </a:spcAft>
              <a:buClr>
                <a:srgbClr val="000000"/>
              </a:buClr>
              <a:buFont typeface="Arial"/>
              <a:buNone/>
            </a:pPr>
            <a:r>
              <a:rPr lang="en-US" sz="3000">
                <a:solidFill>
                  <a:srgbClr val="00689D"/>
                </a:solidFill>
                <a:latin typeface="Montserrat Black"/>
                <a:ea typeface="Montserrat Black"/>
                <a:cs typeface="Montserrat Black"/>
                <a:sym typeface="Montserrat Black"/>
              </a:rPr>
              <a:t>LE ASSOCIAZIONI</a:t>
            </a:r>
            <a:endParaRPr sz="3000">
              <a:solidFill>
                <a:srgbClr val="00689D"/>
              </a:solidFill>
              <a:latin typeface="Montserrat Black"/>
              <a:ea typeface="Montserrat Black"/>
              <a:cs typeface="Montserrat Black"/>
              <a:sym typeface="Montserrat Black"/>
            </a:endParaRPr>
          </a:p>
        </p:txBody>
      </p:sp>
      <p:sp>
        <p:nvSpPr>
          <p:cNvPr id="210" name="Google Shape;210;p7"/>
          <p:cNvSpPr txBox="1"/>
          <p:nvPr/>
        </p:nvSpPr>
        <p:spPr>
          <a:xfrm>
            <a:off x="827089" y="1688364"/>
            <a:ext cx="9573300" cy="2880900"/>
          </a:xfrm>
          <a:prstGeom prst="rect">
            <a:avLst/>
          </a:prstGeom>
          <a:noFill/>
          <a:ln>
            <a:noFill/>
          </a:ln>
        </p:spPr>
        <p:txBody>
          <a:bodyPr anchorCtr="0" anchor="t" bIns="0" lIns="0" spcFirstLastPara="1" rIns="0" wrap="square" tIns="60325">
            <a:spAutoFit/>
          </a:bodyPr>
          <a:lstStyle/>
          <a:p>
            <a:pPr indent="-191135" lvl="0" marL="241300" marR="5080" rtl="0" algn="l">
              <a:lnSpc>
                <a:spcPct val="108214"/>
              </a:lnSpc>
              <a:spcBef>
                <a:spcPts val="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 loro finalità ben si sposa con quelle definite dalla normativa in  materia di CER.</a:t>
            </a:r>
            <a:endParaRPr i="0" sz="2200" u="none" cap="none" strike="noStrike">
              <a:solidFill>
                <a:schemeClr val="dk1"/>
              </a:solidFill>
              <a:latin typeface="Open Sans"/>
              <a:ea typeface="Open Sans"/>
              <a:cs typeface="Open Sans"/>
              <a:sym typeface="Open Sans"/>
            </a:endParaRPr>
          </a:p>
          <a:p>
            <a:pPr indent="-191135" lvl="0" marL="241300" marR="0" rtl="0" algn="l">
              <a:lnSpc>
                <a:spcPct val="100000"/>
              </a:lnSpc>
              <a:spcBef>
                <a:spcPts val="62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Divieto di distribuzione di utili.</a:t>
            </a:r>
            <a:endParaRPr i="0" sz="2200" u="none" cap="none" strike="noStrike">
              <a:solidFill>
                <a:schemeClr val="dk1"/>
              </a:solidFill>
              <a:latin typeface="Open Sans"/>
              <a:ea typeface="Open Sans"/>
              <a:cs typeface="Open Sans"/>
              <a:sym typeface="Open Sans"/>
            </a:endParaRPr>
          </a:p>
          <a:p>
            <a:pPr indent="-191135" lvl="0" marL="241300" marR="437515" rtl="0" algn="l">
              <a:lnSpc>
                <a:spcPct val="108214"/>
              </a:lnSpc>
              <a:spcBef>
                <a:spcPts val="1035"/>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 distribuzione della tariffa premio è considerata dall’Agenzia  dell’Entrate compatibile con il divieto di distribuzione di utili.</a:t>
            </a:r>
            <a:endParaRPr i="0" sz="2200" u="none" cap="none" strike="noStrike">
              <a:solidFill>
                <a:schemeClr val="dk1"/>
              </a:solidFill>
              <a:latin typeface="Open Sans"/>
              <a:ea typeface="Open Sans"/>
              <a:cs typeface="Open Sans"/>
              <a:sym typeface="Open Sans"/>
            </a:endParaRPr>
          </a:p>
          <a:p>
            <a:pPr indent="-191135" lvl="0" marL="241300" marR="0" rtl="0" algn="l">
              <a:lnSpc>
                <a:spcPct val="114107"/>
              </a:lnSpc>
              <a:spcBef>
                <a:spcPts val="61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Si tratta un soggetto giuridico snello che consente una gestione</a:t>
            </a:r>
            <a:endParaRPr i="0" sz="2200" u="none" cap="none" strike="noStrike">
              <a:solidFill>
                <a:schemeClr val="dk1"/>
              </a:solidFill>
              <a:latin typeface="Open Sans"/>
              <a:ea typeface="Open Sans"/>
              <a:cs typeface="Open Sans"/>
              <a:sym typeface="Open Sans"/>
            </a:endParaRPr>
          </a:p>
          <a:p>
            <a:pPr indent="0" lvl="0" marL="241300" marR="0" rtl="0" algn="l">
              <a:lnSpc>
                <a:spcPct val="114107"/>
              </a:lnSpc>
              <a:spcBef>
                <a:spcPts val="0"/>
              </a:spcBef>
              <a:spcAft>
                <a:spcPts val="0"/>
              </a:spcAft>
              <a:buNone/>
            </a:pPr>
            <a:r>
              <a:rPr i="0" lang="en-US" sz="2200" u="none" cap="none" strike="noStrike">
                <a:solidFill>
                  <a:schemeClr val="dk1"/>
                </a:solidFill>
                <a:latin typeface="Open Sans"/>
                <a:ea typeface="Open Sans"/>
                <a:cs typeface="Open Sans"/>
                <a:sym typeface="Open Sans"/>
              </a:rPr>
              <a:t>economica e l’ingresso di nuovo associati.</a:t>
            </a:r>
            <a:endParaRPr i="0" sz="2200" u="none" cap="none" strike="noStrike">
              <a:solidFill>
                <a:schemeClr val="dk1"/>
              </a:solidFill>
              <a:latin typeface="Open Sans"/>
              <a:ea typeface="Open Sans"/>
              <a:cs typeface="Open Sans"/>
              <a:sym typeface="Open Sans"/>
            </a:endParaRPr>
          </a:p>
        </p:txBody>
      </p:sp>
      <p:grpSp>
        <p:nvGrpSpPr>
          <p:cNvPr id="211" name="Google Shape;211;p7"/>
          <p:cNvGrpSpPr/>
          <p:nvPr/>
        </p:nvGrpSpPr>
        <p:grpSpPr>
          <a:xfrm>
            <a:off x="0" y="5114547"/>
            <a:ext cx="12192000" cy="1743456"/>
            <a:chOff x="0" y="5114547"/>
            <a:chExt cx="12192000" cy="1743456"/>
          </a:xfrm>
        </p:grpSpPr>
        <p:pic>
          <p:nvPicPr>
            <p:cNvPr id="212" name="Google Shape;212;p7"/>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213" name="Google Shape;213;p7"/>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8"/>
          <p:cNvSpPr txBox="1"/>
          <p:nvPr/>
        </p:nvSpPr>
        <p:spPr>
          <a:xfrm>
            <a:off x="916939" y="306730"/>
            <a:ext cx="10285200" cy="4749300"/>
          </a:xfrm>
          <a:prstGeom prst="rect">
            <a:avLst/>
          </a:prstGeom>
          <a:noFill/>
          <a:ln>
            <a:noFill/>
          </a:ln>
        </p:spPr>
        <p:txBody>
          <a:bodyPr anchorCtr="0" anchor="t" bIns="0" lIns="0" spcFirstLastPara="1" rIns="0" wrap="square" tIns="12700">
            <a:spAutoFit/>
          </a:bodyPr>
          <a:lstStyle/>
          <a:p>
            <a:pPr indent="0" lvl="0" marL="0" marR="146685" rtl="0" algn="l">
              <a:lnSpc>
                <a:spcPct val="128899"/>
              </a:lnSpc>
              <a:spcBef>
                <a:spcPts val="0"/>
              </a:spcBef>
              <a:spcAft>
                <a:spcPts val="0"/>
              </a:spcAft>
              <a:buNone/>
            </a:pPr>
            <a:r>
              <a:rPr lang="en-US" sz="3000">
                <a:solidFill>
                  <a:srgbClr val="00689D"/>
                </a:solidFill>
                <a:latin typeface="Montserrat Black"/>
                <a:ea typeface="Montserrat Black"/>
                <a:cs typeface="Montserrat Black"/>
                <a:sym typeface="Montserrat Black"/>
              </a:rPr>
              <a:t>DIFFERENZA TRA ASSOCIAZIONE RICONOSCIUTA E  NON RICONOSCIUTA</a:t>
            </a:r>
            <a:endParaRPr b="0" i="0" sz="300" u="none" cap="none" strike="noStrike">
              <a:solidFill>
                <a:schemeClr val="dk1"/>
              </a:solidFill>
              <a:latin typeface="Candara"/>
              <a:ea typeface="Candara"/>
              <a:cs typeface="Candara"/>
              <a:sym typeface="Candara"/>
            </a:endParaRPr>
          </a:p>
          <a:p>
            <a:pPr indent="0" lvl="0" marL="0" marR="0" rtl="0" algn="l">
              <a:lnSpc>
                <a:spcPct val="100000"/>
              </a:lnSpc>
              <a:spcBef>
                <a:spcPts val="45"/>
              </a:spcBef>
              <a:spcAft>
                <a:spcPts val="0"/>
              </a:spcAft>
              <a:buNone/>
            </a:pPr>
            <a:r>
              <a:t/>
            </a:r>
            <a:endParaRPr b="0" i="0" sz="2450" u="none" cap="none" strike="noStrike">
              <a:solidFill>
                <a:schemeClr val="dk1"/>
              </a:solidFill>
              <a:latin typeface="Candara"/>
              <a:ea typeface="Candara"/>
              <a:cs typeface="Candara"/>
              <a:sym typeface="Candara"/>
            </a:endParaRPr>
          </a:p>
          <a:p>
            <a:pPr indent="-191135" lvl="0" marL="241300" marR="0" rtl="0" algn="l">
              <a:lnSpc>
                <a:spcPct val="114107"/>
              </a:lnSpc>
              <a:spcBef>
                <a:spcPts val="5"/>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L’associazione non riconosciuta si costituisce con scrittura privata, ha</a:t>
            </a:r>
            <a:endParaRPr i="0" sz="2200" u="none" cap="none" strike="noStrike">
              <a:solidFill>
                <a:schemeClr val="dk1"/>
              </a:solidFill>
              <a:latin typeface="Open Sans"/>
              <a:ea typeface="Open Sans"/>
              <a:cs typeface="Open Sans"/>
              <a:sym typeface="Open Sans"/>
            </a:endParaRPr>
          </a:p>
          <a:p>
            <a:pPr indent="0" lvl="0" marL="241300" marR="0" rtl="0" algn="l">
              <a:lnSpc>
                <a:spcPct val="114107"/>
              </a:lnSpc>
              <a:spcBef>
                <a:spcPts val="0"/>
              </a:spcBef>
              <a:spcAft>
                <a:spcPts val="0"/>
              </a:spcAft>
              <a:buNone/>
            </a:pPr>
            <a:r>
              <a:rPr i="0" lang="en-US" sz="2200" u="none" cap="none" strike="noStrike">
                <a:solidFill>
                  <a:schemeClr val="dk1"/>
                </a:solidFill>
                <a:latin typeface="Open Sans"/>
                <a:ea typeface="Open Sans"/>
                <a:cs typeface="Open Sans"/>
                <a:sym typeface="Open Sans"/>
              </a:rPr>
              <a:t>un costo di costituzione molto contenuto.</a:t>
            </a:r>
            <a:endParaRPr i="0" sz="2200" u="none" cap="none" strike="noStrike">
              <a:solidFill>
                <a:schemeClr val="dk1"/>
              </a:solidFill>
              <a:latin typeface="Open Sans"/>
              <a:ea typeface="Open Sans"/>
              <a:cs typeface="Open Sans"/>
              <a:sym typeface="Open Sans"/>
            </a:endParaRPr>
          </a:p>
          <a:p>
            <a:pPr indent="-191135" lvl="0" marL="241300" marR="5080" rtl="0" algn="l">
              <a:lnSpc>
                <a:spcPct val="90000"/>
              </a:lnSpc>
              <a:spcBef>
                <a:spcPts val="1005"/>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L’associazione riconosciuta si costituisce con anno pubblico o scrittura  privata autenticata. Si devono prendere in considerazione i costi di  costituzione è il patrimonio iniziale di 15.000 euro per l’ottenimento  della personalità giuridica e dell’autonomia patrimoniale perfetta.</a:t>
            </a:r>
            <a:endParaRPr i="0" sz="2200" u="none" cap="none" strike="noStrike">
              <a:solidFill>
                <a:schemeClr val="dk1"/>
              </a:solidFill>
              <a:latin typeface="Open Sans"/>
              <a:ea typeface="Open Sans"/>
              <a:cs typeface="Open Sans"/>
              <a:sym typeface="Open Sans"/>
            </a:endParaRPr>
          </a:p>
          <a:p>
            <a:pPr indent="-191135" lvl="0" marL="241300" marR="770890" rtl="0" algn="just">
              <a:lnSpc>
                <a:spcPct val="90000"/>
              </a:lnSpc>
              <a:spcBef>
                <a:spcPts val="994"/>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Nelle non riconosciute invece la responsabilità delle obbligazioni  ricade anche su coloro i quali abbiano agito in nome e per conto  dell’associazione</a:t>
            </a:r>
            <a:endParaRPr i="0" sz="2200" u="none" cap="none" strike="noStrike">
              <a:solidFill>
                <a:schemeClr val="dk1"/>
              </a:solidFill>
              <a:latin typeface="Open Sans"/>
              <a:ea typeface="Open Sans"/>
              <a:cs typeface="Open Sans"/>
              <a:sym typeface="Open Sans"/>
            </a:endParaRPr>
          </a:p>
        </p:txBody>
      </p:sp>
      <p:grpSp>
        <p:nvGrpSpPr>
          <p:cNvPr id="219" name="Google Shape;219;p8"/>
          <p:cNvGrpSpPr/>
          <p:nvPr/>
        </p:nvGrpSpPr>
        <p:grpSpPr>
          <a:xfrm>
            <a:off x="0" y="5114547"/>
            <a:ext cx="12192000" cy="1743456"/>
            <a:chOff x="0" y="5114547"/>
            <a:chExt cx="12192000" cy="1743456"/>
          </a:xfrm>
        </p:grpSpPr>
        <p:pic>
          <p:nvPicPr>
            <p:cNvPr id="220" name="Google Shape;220;p8"/>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221" name="Google Shape;221;p8"/>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9"/>
          <p:cNvSpPr txBox="1"/>
          <p:nvPr/>
        </p:nvSpPr>
        <p:spPr>
          <a:xfrm>
            <a:off x="916950" y="426200"/>
            <a:ext cx="10931400" cy="4262100"/>
          </a:xfrm>
          <a:prstGeom prst="rect">
            <a:avLst/>
          </a:prstGeom>
          <a:noFill/>
          <a:ln>
            <a:noFill/>
          </a:ln>
        </p:spPr>
        <p:txBody>
          <a:bodyPr anchorCtr="0" anchor="t" bIns="0" lIns="0" spcFirstLastPara="1" rIns="0" wrap="square" tIns="12050">
            <a:spAutoFit/>
          </a:bodyPr>
          <a:lstStyle/>
          <a:p>
            <a:pPr indent="0" lvl="0" marL="0" marR="0" rtl="0" algn="l">
              <a:lnSpc>
                <a:spcPct val="113928"/>
              </a:lnSpc>
              <a:spcBef>
                <a:spcPts val="0"/>
              </a:spcBef>
              <a:spcAft>
                <a:spcPts val="0"/>
              </a:spcAft>
              <a:buNone/>
            </a:pPr>
            <a:r>
              <a:rPr lang="en-US" sz="3000">
                <a:solidFill>
                  <a:srgbClr val="00689D"/>
                </a:solidFill>
                <a:latin typeface="Montserrat Black"/>
                <a:ea typeface="Montserrat Black"/>
                <a:cs typeface="Montserrat Black"/>
                <a:sym typeface="Montserrat Black"/>
              </a:rPr>
              <a:t>I PROFILI DI RISCHIO DEL MANCATO RICONOSCIMENTO DELLA PERSONALITA’ GIURIDICA</a:t>
            </a:r>
            <a:endParaRPr b="0" i="0" sz="3000" u="none" cap="none" strike="noStrike">
              <a:solidFill>
                <a:schemeClr val="dk1"/>
              </a:solidFill>
              <a:latin typeface="Candara"/>
              <a:ea typeface="Candara"/>
              <a:cs typeface="Candara"/>
              <a:sym typeface="Candara"/>
            </a:endParaRPr>
          </a:p>
          <a:p>
            <a:pPr indent="0" lvl="0" marL="0" marR="0" rtl="0" algn="l">
              <a:lnSpc>
                <a:spcPct val="100000"/>
              </a:lnSpc>
              <a:spcBef>
                <a:spcPts val="15"/>
              </a:spcBef>
              <a:spcAft>
                <a:spcPts val="0"/>
              </a:spcAft>
              <a:buNone/>
            </a:pPr>
            <a:r>
              <a:t/>
            </a:r>
            <a:endParaRPr b="0" i="0" sz="3850" u="none" cap="none" strike="noStrike">
              <a:solidFill>
                <a:schemeClr val="dk1"/>
              </a:solidFill>
              <a:latin typeface="Candara"/>
              <a:ea typeface="Candara"/>
              <a:cs typeface="Candara"/>
              <a:sym typeface="Candara"/>
            </a:endParaRPr>
          </a:p>
          <a:p>
            <a:pPr indent="-191135" lvl="0" marL="241300" marR="642620" rtl="0" algn="l">
              <a:lnSpc>
                <a:spcPct val="90000"/>
              </a:lnSpc>
              <a:spcBef>
                <a:spcPts val="5"/>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Precisiamo che la responsabilità personale ricade non su tutti gli  associati ma solo su quelli che abbiano agito in nome e per conto  dell’associazione.</a:t>
            </a:r>
            <a:endParaRPr i="0" sz="2200" u="none" cap="none" strike="noStrike">
              <a:solidFill>
                <a:schemeClr val="dk1"/>
              </a:solidFill>
              <a:latin typeface="Open Sans"/>
              <a:ea typeface="Open Sans"/>
              <a:cs typeface="Open Sans"/>
              <a:sym typeface="Open Sans"/>
            </a:endParaRPr>
          </a:p>
          <a:p>
            <a:pPr indent="-191135" lvl="0" marL="241300" marR="0" rtl="0" algn="l">
              <a:lnSpc>
                <a:spcPct val="100000"/>
              </a:lnSpc>
              <a:spcBef>
                <a:spcPts val="67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 PA come concilia tale quadro con la sua eventuale partecipazione?</a:t>
            </a:r>
            <a:endParaRPr i="0" sz="2200" u="none" cap="none" strike="noStrike">
              <a:solidFill>
                <a:schemeClr val="dk1"/>
              </a:solidFill>
              <a:latin typeface="Open Sans"/>
              <a:ea typeface="Open Sans"/>
              <a:cs typeface="Open Sans"/>
              <a:sym typeface="Open Sans"/>
            </a:endParaRPr>
          </a:p>
          <a:p>
            <a:pPr indent="-191135" lvl="0" marL="241300" marR="290830" rtl="0" algn="l">
              <a:lnSpc>
                <a:spcPct val="107857"/>
              </a:lnSpc>
              <a:spcBef>
                <a:spcPts val="1045"/>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Occorre considerare come i flussi finanziari nelle CER siano veicolati  attraverso il Referente della configurazione, esso non  necessariamente coincide con il legale rappresentante</a:t>
            </a:r>
            <a:endParaRPr i="0" sz="2200" u="none" cap="none" strike="noStrike">
              <a:solidFill>
                <a:schemeClr val="dk1"/>
              </a:solidFill>
              <a:latin typeface="Open Sans"/>
              <a:ea typeface="Open Sans"/>
              <a:cs typeface="Open Sans"/>
              <a:sym typeface="Open Sans"/>
            </a:endParaRPr>
          </a:p>
          <a:p>
            <a:pPr indent="0" lvl="0" marL="241300" marR="0" rtl="0" algn="l">
              <a:lnSpc>
                <a:spcPct val="106785"/>
              </a:lnSpc>
              <a:spcBef>
                <a:spcPts val="0"/>
              </a:spcBef>
              <a:spcAft>
                <a:spcPts val="0"/>
              </a:spcAft>
              <a:buNone/>
            </a:pPr>
            <a:r>
              <a:rPr i="0" lang="en-US" sz="2200" u="none" cap="none" strike="noStrike">
                <a:solidFill>
                  <a:schemeClr val="dk1"/>
                </a:solidFill>
                <a:latin typeface="Open Sans"/>
                <a:ea typeface="Open Sans"/>
                <a:cs typeface="Open Sans"/>
                <a:sym typeface="Open Sans"/>
              </a:rPr>
              <a:t>dell’Associazione.</a:t>
            </a:r>
            <a:endParaRPr i="0" sz="2200" u="none" cap="none" strike="noStrike">
              <a:solidFill>
                <a:schemeClr val="dk1"/>
              </a:solidFill>
              <a:latin typeface="Open Sans"/>
              <a:ea typeface="Open Sans"/>
              <a:cs typeface="Open Sans"/>
              <a:sym typeface="Open Sans"/>
            </a:endParaRPr>
          </a:p>
        </p:txBody>
      </p:sp>
      <p:grpSp>
        <p:nvGrpSpPr>
          <p:cNvPr id="227" name="Google Shape;227;p9"/>
          <p:cNvGrpSpPr/>
          <p:nvPr/>
        </p:nvGrpSpPr>
        <p:grpSpPr>
          <a:xfrm>
            <a:off x="0" y="5114547"/>
            <a:ext cx="12192000" cy="1743456"/>
            <a:chOff x="0" y="5114547"/>
            <a:chExt cx="12192000" cy="1743456"/>
          </a:xfrm>
        </p:grpSpPr>
        <p:pic>
          <p:nvPicPr>
            <p:cNvPr id="228" name="Google Shape;228;p9"/>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229" name="Google Shape;229;p9"/>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0"/>
          <p:cNvSpPr txBox="1"/>
          <p:nvPr>
            <p:ph type="title"/>
          </p:nvPr>
        </p:nvSpPr>
        <p:spPr>
          <a:xfrm>
            <a:off x="916944" y="378650"/>
            <a:ext cx="11051100" cy="474000"/>
          </a:xfrm>
          <a:prstGeom prst="rect">
            <a:avLst/>
          </a:prstGeom>
          <a:noFill/>
          <a:ln>
            <a:noFill/>
          </a:ln>
        </p:spPr>
        <p:txBody>
          <a:bodyPr anchorCtr="0" anchor="ctr" bIns="0" lIns="0" spcFirstLastPara="1" rIns="0" wrap="square" tIns="12050">
            <a:spAutoFit/>
          </a:bodyPr>
          <a:lstStyle/>
          <a:p>
            <a:pPr indent="0" lvl="0" marL="1270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LA COOPERATIVA A MUTUALITA’ PREVALENTE</a:t>
            </a:r>
            <a:endParaRPr sz="3000">
              <a:solidFill>
                <a:srgbClr val="00689D"/>
              </a:solidFill>
              <a:latin typeface="Montserrat Black"/>
              <a:ea typeface="Montserrat Black"/>
              <a:cs typeface="Montserrat Black"/>
              <a:sym typeface="Montserrat Black"/>
            </a:endParaRPr>
          </a:p>
        </p:txBody>
      </p:sp>
      <p:sp>
        <p:nvSpPr>
          <p:cNvPr id="235" name="Google Shape;235;p10"/>
          <p:cNvSpPr txBox="1"/>
          <p:nvPr/>
        </p:nvSpPr>
        <p:spPr>
          <a:xfrm>
            <a:off x="916939" y="1793189"/>
            <a:ext cx="10218300" cy="2677800"/>
          </a:xfrm>
          <a:prstGeom prst="rect">
            <a:avLst/>
          </a:prstGeom>
          <a:noFill/>
          <a:ln>
            <a:noFill/>
          </a:ln>
        </p:spPr>
        <p:txBody>
          <a:bodyPr anchorCtr="0" anchor="t" bIns="0" lIns="0" spcFirstLastPara="1" rIns="0" wrap="square" tIns="60325">
            <a:spAutoFit/>
          </a:bodyPr>
          <a:lstStyle/>
          <a:p>
            <a:pPr indent="-191135" lvl="0" marL="241300" marR="222250" rtl="0" algn="l">
              <a:lnSpc>
                <a:spcPct val="108214"/>
              </a:lnSpc>
              <a:spcBef>
                <a:spcPts val="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Assunto che questa è compatibile con il modello CER, essendo volta  alla comune organizzazione della produzione o del consumo.</a:t>
            </a:r>
            <a:endParaRPr i="0" sz="2200" u="none" cap="none" strike="noStrike">
              <a:solidFill>
                <a:schemeClr val="dk1"/>
              </a:solidFill>
              <a:latin typeface="Open Sans"/>
              <a:ea typeface="Open Sans"/>
              <a:cs typeface="Open Sans"/>
              <a:sym typeface="Open Sans"/>
            </a:endParaRPr>
          </a:p>
          <a:p>
            <a:pPr indent="-191135" lvl="0" marL="241300" marR="0" rtl="0" algn="l">
              <a:lnSpc>
                <a:spcPct val="100000"/>
              </a:lnSpc>
              <a:spcBef>
                <a:spcPts val="62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Una testa un voto, un modello compatibile con la filosofia delle CER.</a:t>
            </a:r>
            <a:endParaRPr i="0" sz="2200" u="none" cap="none" strike="noStrike">
              <a:solidFill>
                <a:schemeClr val="dk1"/>
              </a:solidFill>
              <a:latin typeface="Open Sans"/>
              <a:ea typeface="Open Sans"/>
              <a:cs typeface="Open Sans"/>
              <a:sym typeface="Open Sans"/>
            </a:endParaRPr>
          </a:p>
          <a:p>
            <a:pPr indent="-191135" lvl="0" marL="241300" marR="0" rtl="0" algn="l">
              <a:lnSpc>
                <a:spcPct val="100000"/>
              </a:lnSpc>
              <a:spcBef>
                <a:spcPts val="66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Società a capitale variabile</a:t>
            </a:r>
            <a:endParaRPr i="0" sz="2200" u="none" cap="none" strike="noStrike">
              <a:solidFill>
                <a:schemeClr val="dk1"/>
              </a:solidFill>
              <a:latin typeface="Open Sans"/>
              <a:ea typeface="Open Sans"/>
              <a:cs typeface="Open Sans"/>
              <a:sym typeface="Open Sans"/>
            </a:endParaRPr>
          </a:p>
          <a:p>
            <a:pPr indent="-191135" lvl="0" marL="241300" marR="5080" rtl="0" algn="just">
              <a:lnSpc>
                <a:spcPct val="90000"/>
              </a:lnSpc>
              <a:spcBef>
                <a:spcPts val="100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Riconduciamo le CER al modello di cooperativa di consumo? Più della  metà dei ricavi deve provenire da servizi forniti nei confronti dei soci.  Come coordinare la previsione con il funzionamento della CER?</a:t>
            </a:r>
            <a:endParaRPr i="0" sz="2200" u="none" cap="none" strike="noStrike">
              <a:solidFill>
                <a:schemeClr val="dk1"/>
              </a:solidFill>
              <a:latin typeface="Open Sans"/>
              <a:ea typeface="Open Sans"/>
              <a:cs typeface="Open Sans"/>
              <a:sym typeface="Open Sans"/>
            </a:endParaRPr>
          </a:p>
        </p:txBody>
      </p:sp>
      <p:grpSp>
        <p:nvGrpSpPr>
          <p:cNvPr id="236" name="Google Shape;236;p10"/>
          <p:cNvGrpSpPr/>
          <p:nvPr/>
        </p:nvGrpSpPr>
        <p:grpSpPr>
          <a:xfrm>
            <a:off x="0" y="5114547"/>
            <a:ext cx="12192000" cy="1743456"/>
            <a:chOff x="0" y="5114547"/>
            <a:chExt cx="12192000" cy="1743456"/>
          </a:xfrm>
        </p:grpSpPr>
        <p:pic>
          <p:nvPicPr>
            <p:cNvPr id="237" name="Google Shape;237;p10"/>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238" name="Google Shape;238;p10"/>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1"/>
          <p:cNvSpPr txBox="1"/>
          <p:nvPr>
            <p:ph type="title"/>
          </p:nvPr>
        </p:nvSpPr>
        <p:spPr>
          <a:xfrm>
            <a:off x="916950" y="492825"/>
            <a:ext cx="9159900" cy="474000"/>
          </a:xfrm>
          <a:prstGeom prst="rect">
            <a:avLst/>
          </a:prstGeom>
          <a:noFill/>
          <a:ln>
            <a:noFill/>
          </a:ln>
        </p:spPr>
        <p:txBody>
          <a:bodyPr anchorCtr="0" anchor="ctr" bIns="0" lIns="0" spcFirstLastPara="1" rIns="0" wrap="square" tIns="12050">
            <a:spAutoFit/>
          </a:bodyPr>
          <a:lstStyle/>
          <a:p>
            <a:pPr indent="0" lvl="0" marL="1270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LA FONDAZIONE DI PARTECIPAZIONE</a:t>
            </a:r>
            <a:endParaRPr sz="3000">
              <a:solidFill>
                <a:srgbClr val="00689D"/>
              </a:solidFill>
              <a:latin typeface="Montserrat Black"/>
              <a:ea typeface="Montserrat Black"/>
              <a:cs typeface="Montserrat Black"/>
              <a:sym typeface="Montserrat Black"/>
            </a:endParaRPr>
          </a:p>
        </p:txBody>
      </p:sp>
      <p:sp>
        <p:nvSpPr>
          <p:cNvPr id="244" name="Google Shape;244;p11"/>
          <p:cNvSpPr txBox="1"/>
          <p:nvPr/>
        </p:nvSpPr>
        <p:spPr>
          <a:xfrm>
            <a:off x="916939" y="1793189"/>
            <a:ext cx="10262100" cy="3708600"/>
          </a:xfrm>
          <a:prstGeom prst="rect">
            <a:avLst/>
          </a:prstGeom>
          <a:noFill/>
          <a:ln>
            <a:noFill/>
          </a:ln>
        </p:spPr>
        <p:txBody>
          <a:bodyPr anchorCtr="0" anchor="t" bIns="0" lIns="0" spcFirstLastPara="1" rIns="0" wrap="square" tIns="55225">
            <a:spAutoFit/>
          </a:bodyPr>
          <a:lstStyle/>
          <a:p>
            <a:pPr indent="-191135" lvl="0" marL="241300" marR="43815" rtl="0" algn="l">
              <a:lnSpc>
                <a:spcPct val="90000"/>
              </a:lnSpc>
              <a:spcBef>
                <a:spcPts val="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Modello atipico di Fondazione, le cui caratteristiche sono quelle  essenziali di una Fondazione, alle quali se ne aggiungono altre tipiche  di un soggetto associativo.</a:t>
            </a:r>
            <a:endParaRPr i="0" sz="2200" u="none" cap="none" strike="noStrike">
              <a:solidFill>
                <a:schemeClr val="dk1"/>
              </a:solidFill>
              <a:latin typeface="Open Sans"/>
              <a:ea typeface="Open Sans"/>
              <a:cs typeface="Open Sans"/>
              <a:sym typeface="Open Sans"/>
            </a:endParaRPr>
          </a:p>
          <a:p>
            <a:pPr indent="-191135" lvl="0" marL="241300" marR="0" rtl="0" algn="l">
              <a:lnSpc>
                <a:spcPct val="114107"/>
              </a:lnSpc>
              <a:spcBef>
                <a:spcPts val="67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Il capitale si forma progressivamente, consentendo l’ingresso di nuovi</a:t>
            </a:r>
            <a:endParaRPr i="0" sz="2200" u="none" cap="none" strike="noStrike">
              <a:solidFill>
                <a:schemeClr val="dk1"/>
              </a:solidFill>
              <a:latin typeface="Open Sans"/>
              <a:ea typeface="Open Sans"/>
              <a:cs typeface="Open Sans"/>
              <a:sym typeface="Open Sans"/>
            </a:endParaRPr>
          </a:p>
          <a:p>
            <a:pPr indent="0" lvl="0" marL="241300" marR="0" rtl="0" algn="l">
              <a:lnSpc>
                <a:spcPct val="114107"/>
              </a:lnSpc>
              <a:spcBef>
                <a:spcPts val="0"/>
              </a:spcBef>
              <a:spcAft>
                <a:spcPts val="0"/>
              </a:spcAft>
              <a:buNone/>
            </a:pPr>
            <a:r>
              <a:rPr i="0" lang="en-US" sz="2200" u="none" cap="none" strike="noStrike">
                <a:solidFill>
                  <a:schemeClr val="dk1"/>
                </a:solidFill>
                <a:latin typeface="Open Sans"/>
                <a:ea typeface="Open Sans"/>
                <a:cs typeface="Open Sans"/>
                <a:sym typeface="Open Sans"/>
              </a:rPr>
              <a:t>membri.</a:t>
            </a:r>
            <a:endParaRPr i="0" sz="2200" u="none" cap="none" strike="noStrike">
              <a:solidFill>
                <a:schemeClr val="dk1"/>
              </a:solidFill>
              <a:latin typeface="Open Sans"/>
              <a:ea typeface="Open Sans"/>
              <a:cs typeface="Open Sans"/>
              <a:sym typeface="Open Sans"/>
            </a:endParaRPr>
          </a:p>
          <a:p>
            <a:pPr indent="-191135" lvl="0" marL="241300" marR="121920" rtl="0" algn="l">
              <a:lnSpc>
                <a:spcPct val="90000"/>
              </a:lnSpc>
              <a:spcBef>
                <a:spcPts val="994"/>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 Fondazione è di sua natura un «patrimonio personificato. Non  sorprende quindi che la governance non sia indifferente all’entità del  patrimonio apportato per il conseguimento dello scopo.</a:t>
            </a:r>
            <a:endParaRPr i="0" sz="2200" u="none" cap="none" strike="noStrike">
              <a:solidFill>
                <a:schemeClr val="dk1"/>
              </a:solidFill>
              <a:latin typeface="Open Sans"/>
              <a:ea typeface="Open Sans"/>
              <a:cs typeface="Open Sans"/>
              <a:sym typeface="Open Sans"/>
            </a:endParaRPr>
          </a:p>
          <a:p>
            <a:pPr indent="-191135" lvl="0" marL="241300" marR="899794" rtl="0" algn="l">
              <a:lnSpc>
                <a:spcPct val="107857"/>
              </a:lnSpc>
              <a:spcBef>
                <a:spcPts val="1045"/>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A differenza di altri modelli, la governance consente un ruolo di  maggior rilievo ai soci fondatori.</a:t>
            </a:r>
            <a:endParaRPr i="0" sz="2200" u="none" cap="none" strike="noStrike">
              <a:solidFill>
                <a:schemeClr val="dk1"/>
              </a:solidFill>
              <a:latin typeface="Open Sans"/>
              <a:ea typeface="Open Sans"/>
              <a:cs typeface="Open Sans"/>
              <a:sym typeface="Open Sans"/>
            </a:endParaRPr>
          </a:p>
        </p:txBody>
      </p:sp>
      <p:grpSp>
        <p:nvGrpSpPr>
          <p:cNvPr id="245" name="Google Shape;245;p11"/>
          <p:cNvGrpSpPr/>
          <p:nvPr/>
        </p:nvGrpSpPr>
        <p:grpSpPr>
          <a:xfrm>
            <a:off x="0" y="5114547"/>
            <a:ext cx="12192000" cy="1743456"/>
            <a:chOff x="0" y="5114547"/>
            <a:chExt cx="12192000" cy="1743456"/>
          </a:xfrm>
        </p:grpSpPr>
        <p:pic>
          <p:nvPicPr>
            <p:cNvPr id="246" name="Google Shape;246;p11"/>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247" name="Google Shape;247;p11"/>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2"/>
          <p:cNvSpPr txBox="1"/>
          <p:nvPr/>
        </p:nvSpPr>
        <p:spPr>
          <a:xfrm>
            <a:off x="916939" y="426211"/>
            <a:ext cx="10177800" cy="4060800"/>
          </a:xfrm>
          <a:prstGeom prst="rect">
            <a:avLst/>
          </a:prstGeom>
          <a:noFill/>
          <a:ln>
            <a:noFill/>
          </a:ln>
        </p:spPr>
        <p:txBody>
          <a:bodyPr anchorCtr="0" anchor="t" bIns="0" lIns="0" spcFirstLastPara="1" rIns="0" wrap="square" tIns="12050">
            <a:spAutoFit/>
          </a:bodyPr>
          <a:lstStyle/>
          <a:p>
            <a:pPr indent="0" lvl="0" marL="0" marR="0" rtl="0" algn="l">
              <a:lnSpc>
                <a:spcPct val="113928"/>
              </a:lnSpc>
              <a:spcBef>
                <a:spcPts val="0"/>
              </a:spcBef>
              <a:spcAft>
                <a:spcPts val="0"/>
              </a:spcAft>
              <a:buNone/>
            </a:pPr>
            <a:r>
              <a:rPr lang="en-US" sz="3000">
                <a:solidFill>
                  <a:srgbClr val="00689D"/>
                </a:solidFill>
                <a:latin typeface="Montserrat Black"/>
                <a:ea typeface="Montserrat Black"/>
                <a:cs typeface="Montserrat Black"/>
                <a:sym typeface="Montserrat Black"/>
              </a:rPr>
              <a:t>VANTAGGI E SVANTAGGI DELLA FONDAZIONE DI PARTECIPAZIONE</a:t>
            </a:r>
            <a:endParaRPr b="0" i="0" sz="2800" u="none" cap="none" strike="noStrike">
              <a:solidFill>
                <a:schemeClr val="dk1"/>
              </a:solidFill>
              <a:latin typeface="Candara"/>
              <a:ea typeface="Candara"/>
              <a:cs typeface="Candara"/>
              <a:sym typeface="Candara"/>
            </a:endParaRPr>
          </a:p>
          <a:p>
            <a:pPr indent="0" lvl="0" marL="0" marR="0" rtl="0" algn="l">
              <a:lnSpc>
                <a:spcPct val="100000"/>
              </a:lnSpc>
              <a:spcBef>
                <a:spcPts val="55"/>
              </a:spcBef>
              <a:spcAft>
                <a:spcPts val="0"/>
              </a:spcAft>
              <a:buNone/>
            </a:pPr>
            <a:r>
              <a:t/>
            </a:r>
            <a:endParaRPr b="0" i="0" sz="3850" u="none" cap="none" strike="noStrike">
              <a:solidFill>
                <a:schemeClr val="dk1"/>
              </a:solidFill>
              <a:latin typeface="Candara"/>
              <a:ea typeface="Candara"/>
              <a:cs typeface="Candara"/>
              <a:sym typeface="Candara"/>
            </a:endParaRPr>
          </a:p>
          <a:p>
            <a:pPr indent="-191135" lvl="0" marL="241300" marR="116839" rtl="0" algn="l">
              <a:lnSpc>
                <a:spcPct val="108214"/>
              </a:lnSpc>
              <a:spcBef>
                <a:spcPts val="5"/>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Consente di esercitare un controllo maggiore rispetto ad altre forme  da parte dei fondatori</a:t>
            </a:r>
            <a:endParaRPr i="0" sz="2200" u="none" cap="none" strike="noStrike">
              <a:solidFill>
                <a:schemeClr val="dk1"/>
              </a:solidFill>
              <a:latin typeface="Open Sans"/>
              <a:ea typeface="Open Sans"/>
              <a:cs typeface="Open Sans"/>
              <a:sym typeface="Open Sans"/>
            </a:endParaRPr>
          </a:p>
          <a:p>
            <a:pPr indent="-191135" lvl="0" marL="241300" marR="5080" rtl="0" algn="l">
              <a:lnSpc>
                <a:spcPct val="107857"/>
              </a:lnSpc>
              <a:spcBef>
                <a:spcPts val="1005"/>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Ha una partecipazione aperta, compatibile con quanto richiesto dalla  normativa.</a:t>
            </a:r>
            <a:endParaRPr i="0" sz="2200" u="none" cap="none" strike="noStrike">
              <a:solidFill>
                <a:schemeClr val="dk1"/>
              </a:solidFill>
              <a:latin typeface="Open Sans"/>
              <a:ea typeface="Open Sans"/>
              <a:cs typeface="Open Sans"/>
              <a:sym typeface="Open Sans"/>
            </a:endParaRPr>
          </a:p>
          <a:p>
            <a:pPr indent="-191135" lvl="0" marL="241300" marR="0" rtl="0" algn="l">
              <a:lnSpc>
                <a:spcPct val="113928"/>
              </a:lnSpc>
              <a:spcBef>
                <a:spcPts val="62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L’apporto di capitale iniziale consente una maggiore tranquillità</a:t>
            </a:r>
            <a:endParaRPr i="0" sz="2200" u="none" cap="none" strike="noStrike">
              <a:solidFill>
                <a:schemeClr val="dk1"/>
              </a:solidFill>
              <a:latin typeface="Open Sans"/>
              <a:ea typeface="Open Sans"/>
              <a:cs typeface="Open Sans"/>
              <a:sym typeface="Open Sans"/>
            </a:endParaRPr>
          </a:p>
          <a:p>
            <a:pPr indent="0" lvl="0" marL="241300" marR="0" rtl="0" algn="l">
              <a:lnSpc>
                <a:spcPct val="113928"/>
              </a:lnSpc>
              <a:spcBef>
                <a:spcPts val="0"/>
              </a:spcBef>
              <a:spcAft>
                <a:spcPts val="0"/>
              </a:spcAft>
              <a:buNone/>
            </a:pPr>
            <a:r>
              <a:rPr i="0" lang="en-US" sz="2200" u="none" cap="none" strike="noStrike">
                <a:solidFill>
                  <a:schemeClr val="dk1"/>
                </a:solidFill>
                <a:latin typeface="Open Sans"/>
                <a:ea typeface="Open Sans"/>
                <a:cs typeface="Open Sans"/>
                <a:sym typeface="Open Sans"/>
              </a:rPr>
              <a:t>rispetto al conseguimento dello scopo.</a:t>
            </a:r>
            <a:endParaRPr i="0" sz="2200" u="none" cap="none" strike="noStrike">
              <a:solidFill>
                <a:schemeClr val="dk1"/>
              </a:solidFill>
              <a:latin typeface="Open Sans"/>
              <a:ea typeface="Open Sans"/>
              <a:cs typeface="Open Sans"/>
              <a:sym typeface="Open Sans"/>
            </a:endParaRPr>
          </a:p>
        </p:txBody>
      </p:sp>
      <p:grpSp>
        <p:nvGrpSpPr>
          <p:cNvPr id="253" name="Google Shape;253;p12"/>
          <p:cNvGrpSpPr/>
          <p:nvPr/>
        </p:nvGrpSpPr>
        <p:grpSpPr>
          <a:xfrm>
            <a:off x="0" y="5114547"/>
            <a:ext cx="12192000" cy="1743456"/>
            <a:chOff x="0" y="5114547"/>
            <a:chExt cx="12192000" cy="1743456"/>
          </a:xfrm>
        </p:grpSpPr>
        <p:pic>
          <p:nvPicPr>
            <p:cNvPr id="254" name="Google Shape;254;p12"/>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255" name="Google Shape;255;p12"/>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3"/>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TUTTAVIA…</a:t>
            </a:r>
            <a:endParaRPr/>
          </a:p>
        </p:txBody>
      </p:sp>
      <p:sp>
        <p:nvSpPr>
          <p:cNvPr id="261" name="Google Shape;261;p13"/>
          <p:cNvSpPr txBox="1"/>
          <p:nvPr>
            <p:ph idx="1" type="body"/>
          </p:nvPr>
        </p:nvSpPr>
        <p:spPr>
          <a:xfrm>
            <a:off x="838200" y="1840600"/>
            <a:ext cx="10515600" cy="2114100"/>
          </a:xfrm>
          <a:prstGeom prst="rect">
            <a:avLst/>
          </a:prstGeom>
          <a:noFill/>
          <a:ln>
            <a:noFill/>
          </a:ln>
        </p:spPr>
        <p:txBody>
          <a:bodyPr anchorCtr="0" anchor="t" bIns="0" lIns="0" spcFirstLastPara="1" rIns="0" wrap="square" tIns="54600">
            <a:spAutoFit/>
          </a:bodyPr>
          <a:lstStyle/>
          <a:p>
            <a:pPr indent="-191134" lvl="0" marL="423544" marR="5080" rtl="0" algn="l">
              <a:lnSpc>
                <a:spcPct val="90000"/>
              </a:lnSpc>
              <a:spcBef>
                <a:spcPts val="0"/>
              </a:spcBef>
              <a:spcAft>
                <a:spcPts val="0"/>
              </a:spcAft>
              <a:buClr>
                <a:schemeClr val="dk1"/>
              </a:buClr>
              <a:buSzPts val="2200"/>
              <a:buFont typeface="Open Sans"/>
              <a:buChar char="•"/>
            </a:pPr>
            <a:r>
              <a:rPr lang="en-US" sz="2200">
                <a:latin typeface="Open Sans"/>
                <a:ea typeface="Open Sans"/>
                <a:cs typeface="Open Sans"/>
                <a:sym typeface="Open Sans"/>
              </a:rPr>
              <a:t>Come tutti i modelli atipici, deve trovare particolare cura da parte dei  fondatori, la definizione di regole che siano compatibili non solo con  le norme civilistiche, ma anche con quelle specifiche dettate in  materia di comunità energetiche rinnovabili</a:t>
            </a:r>
            <a:endParaRPr sz="2200">
              <a:latin typeface="Open Sans"/>
              <a:ea typeface="Open Sans"/>
              <a:cs typeface="Open Sans"/>
              <a:sym typeface="Open Sans"/>
            </a:endParaRPr>
          </a:p>
          <a:p>
            <a:pPr indent="-191134" lvl="0" marL="423544" marR="130810" rtl="0" algn="l">
              <a:lnSpc>
                <a:spcPct val="108214"/>
              </a:lnSpc>
              <a:spcBef>
                <a:spcPts val="1050"/>
              </a:spcBef>
              <a:spcAft>
                <a:spcPts val="0"/>
              </a:spcAft>
              <a:buClr>
                <a:schemeClr val="dk1"/>
              </a:buClr>
              <a:buSzPts val="2200"/>
              <a:buFont typeface="Open Sans"/>
              <a:buChar char="•"/>
            </a:pPr>
            <a:r>
              <a:rPr lang="en-US" sz="2200">
                <a:latin typeface="Open Sans"/>
                <a:ea typeface="Open Sans"/>
                <a:cs typeface="Open Sans"/>
                <a:sym typeface="Open Sans"/>
              </a:rPr>
              <a:t>Il costo di costituzione è abbastanza elevato, oltre alle spese notarili,  occorre apportare 30.000 euro di patrimonio iniziale.</a:t>
            </a:r>
            <a:endParaRPr sz="2200">
              <a:latin typeface="Open Sans"/>
              <a:ea typeface="Open Sans"/>
              <a:cs typeface="Open Sans"/>
              <a:sym typeface="Open Sans"/>
            </a:endParaRPr>
          </a:p>
        </p:txBody>
      </p:sp>
      <p:grpSp>
        <p:nvGrpSpPr>
          <p:cNvPr id="262" name="Google Shape;262;p13"/>
          <p:cNvGrpSpPr/>
          <p:nvPr/>
        </p:nvGrpSpPr>
        <p:grpSpPr>
          <a:xfrm>
            <a:off x="0" y="5114547"/>
            <a:ext cx="12192000" cy="1743456"/>
            <a:chOff x="0" y="5114547"/>
            <a:chExt cx="12192000" cy="1743456"/>
          </a:xfrm>
        </p:grpSpPr>
        <p:pic>
          <p:nvPicPr>
            <p:cNvPr id="263" name="Google Shape;263;p13"/>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264" name="Google Shape;264;p13"/>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4"/>
          <p:cNvSpPr txBox="1"/>
          <p:nvPr>
            <p:ph type="title"/>
          </p:nvPr>
        </p:nvSpPr>
        <p:spPr>
          <a:xfrm>
            <a:off x="916957" y="716225"/>
            <a:ext cx="6379500" cy="474000"/>
          </a:xfrm>
          <a:prstGeom prst="rect">
            <a:avLst/>
          </a:prstGeom>
          <a:noFill/>
          <a:ln>
            <a:noFill/>
          </a:ln>
        </p:spPr>
        <p:txBody>
          <a:bodyPr anchorCtr="0" anchor="ctr" bIns="0" lIns="0" spcFirstLastPara="1" rIns="0" wrap="square" tIns="12050">
            <a:spAutoFit/>
          </a:bodyPr>
          <a:lstStyle/>
          <a:p>
            <a:pPr indent="0" lvl="0" marL="1270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CENNI DI PROFILI FISCALI</a:t>
            </a:r>
            <a:endParaRPr/>
          </a:p>
        </p:txBody>
      </p:sp>
      <p:sp>
        <p:nvSpPr>
          <p:cNvPr id="270" name="Google Shape;270;p14"/>
          <p:cNvSpPr txBox="1"/>
          <p:nvPr/>
        </p:nvSpPr>
        <p:spPr>
          <a:xfrm>
            <a:off x="916939" y="1793189"/>
            <a:ext cx="10353600" cy="2870700"/>
          </a:xfrm>
          <a:prstGeom prst="rect">
            <a:avLst/>
          </a:prstGeom>
          <a:noFill/>
          <a:ln>
            <a:noFill/>
          </a:ln>
        </p:spPr>
        <p:txBody>
          <a:bodyPr anchorCtr="0" anchor="t" bIns="0" lIns="0" spcFirstLastPara="1" rIns="0" wrap="square" tIns="55225">
            <a:spAutoFit/>
          </a:bodyPr>
          <a:lstStyle/>
          <a:p>
            <a:pPr indent="-191135" lvl="0" marL="241300" marR="133350" rtl="0" algn="just">
              <a:lnSpc>
                <a:spcPct val="90000"/>
              </a:lnSpc>
              <a:spcBef>
                <a:spcPts val="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Le CER debbono rispettare sia le previsioni previste in modo specifico  per le configurazioni di autoconsumo collettivo, sia quelle dettate per  il modello giuridico prescelto.</a:t>
            </a:r>
            <a:endParaRPr i="0" sz="2200" u="none" cap="none" strike="noStrike">
              <a:solidFill>
                <a:schemeClr val="dk1"/>
              </a:solidFill>
              <a:latin typeface="Open Sans"/>
              <a:ea typeface="Open Sans"/>
              <a:cs typeface="Open Sans"/>
              <a:sym typeface="Open Sans"/>
            </a:endParaRPr>
          </a:p>
          <a:p>
            <a:pPr indent="-191135" lvl="0" marL="241300" marR="0" rtl="0" algn="just">
              <a:lnSpc>
                <a:spcPct val="114107"/>
              </a:lnSpc>
              <a:spcBef>
                <a:spcPts val="670"/>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La natura di ente che svolge (anche) attività di natura commerciale</a:t>
            </a:r>
            <a:endParaRPr i="0" sz="2200" u="none" cap="none" strike="noStrike">
              <a:solidFill>
                <a:schemeClr val="dk1"/>
              </a:solidFill>
              <a:latin typeface="Open Sans"/>
              <a:ea typeface="Open Sans"/>
              <a:cs typeface="Open Sans"/>
              <a:sym typeface="Open Sans"/>
            </a:endParaRPr>
          </a:p>
          <a:p>
            <a:pPr indent="0" lvl="0" marL="241300" marR="0" rtl="0" algn="just">
              <a:lnSpc>
                <a:spcPct val="114107"/>
              </a:lnSpc>
              <a:spcBef>
                <a:spcPts val="0"/>
              </a:spcBef>
              <a:spcAft>
                <a:spcPts val="0"/>
              </a:spcAft>
              <a:buNone/>
            </a:pPr>
            <a:r>
              <a:rPr i="0" lang="en-US" sz="2200" u="none" cap="none" strike="noStrike">
                <a:solidFill>
                  <a:schemeClr val="dk1"/>
                </a:solidFill>
                <a:latin typeface="Open Sans"/>
                <a:ea typeface="Open Sans"/>
                <a:cs typeface="Open Sans"/>
                <a:sym typeface="Open Sans"/>
              </a:rPr>
              <a:t>influisce sull’applicazione della ritenuta d’acconto del 4%.</a:t>
            </a:r>
            <a:endParaRPr i="0" sz="2200" u="none" cap="none" strike="noStrike">
              <a:solidFill>
                <a:schemeClr val="dk1"/>
              </a:solidFill>
              <a:latin typeface="Open Sans"/>
              <a:ea typeface="Open Sans"/>
              <a:cs typeface="Open Sans"/>
              <a:sym typeface="Open Sans"/>
            </a:endParaRPr>
          </a:p>
          <a:p>
            <a:pPr indent="-191135" lvl="0" marL="241300" marR="5080" rtl="0" algn="l">
              <a:lnSpc>
                <a:spcPct val="90000"/>
              </a:lnSpc>
              <a:spcBef>
                <a:spcPts val="994"/>
              </a:spcBef>
              <a:spcAft>
                <a:spcPts val="0"/>
              </a:spcAft>
              <a:buClr>
                <a:schemeClr val="dk1"/>
              </a:buClr>
              <a:buSzPts val="2200"/>
              <a:buFont typeface="Open Sans"/>
              <a:buChar char="•"/>
            </a:pPr>
            <a:r>
              <a:rPr i="0" lang="en-US" sz="2200" u="none" cap="none" strike="noStrike">
                <a:solidFill>
                  <a:schemeClr val="dk1"/>
                </a:solidFill>
                <a:latin typeface="Open Sans"/>
                <a:ea typeface="Open Sans"/>
                <a:cs typeface="Open Sans"/>
                <a:sym typeface="Open Sans"/>
              </a:rPr>
              <a:t>È la natura di ente che svolge attività commerciale del referente della  configurazione o la comunità energetica che rileva ai fini della ritenuta  d’acconto? Alcune ipotesi</a:t>
            </a:r>
            <a:endParaRPr i="0" sz="2200" u="none" cap="none" strike="noStrike">
              <a:solidFill>
                <a:schemeClr val="dk1"/>
              </a:solidFill>
              <a:latin typeface="Open Sans"/>
              <a:ea typeface="Open Sans"/>
              <a:cs typeface="Open Sans"/>
              <a:sym typeface="Open Sans"/>
            </a:endParaRPr>
          </a:p>
        </p:txBody>
      </p:sp>
      <p:grpSp>
        <p:nvGrpSpPr>
          <p:cNvPr id="271" name="Google Shape;271;p14"/>
          <p:cNvGrpSpPr/>
          <p:nvPr/>
        </p:nvGrpSpPr>
        <p:grpSpPr>
          <a:xfrm>
            <a:off x="0" y="5114547"/>
            <a:ext cx="12192000" cy="1743456"/>
            <a:chOff x="0" y="5114547"/>
            <a:chExt cx="12192000" cy="1743456"/>
          </a:xfrm>
        </p:grpSpPr>
        <p:pic>
          <p:nvPicPr>
            <p:cNvPr id="272" name="Google Shape;272;p14"/>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273" name="Google Shape;273;p14"/>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15"/>
          <p:cNvPicPr preferRelativeResize="0"/>
          <p:nvPr/>
        </p:nvPicPr>
        <p:blipFill rotWithShape="1">
          <a:blip r:embed="rId3">
            <a:alphaModFix/>
          </a:blip>
          <a:srcRect b="0" l="0" r="0" t="0"/>
          <a:stretch/>
        </p:blipFill>
        <p:spPr>
          <a:xfrm>
            <a:off x="334513" y="439617"/>
            <a:ext cx="351236" cy="428949"/>
          </a:xfrm>
          <a:prstGeom prst="rect">
            <a:avLst/>
          </a:prstGeom>
          <a:noFill/>
          <a:ln>
            <a:noFill/>
          </a:ln>
        </p:spPr>
      </p:pic>
      <p:sp>
        <p:nvSpPr>
          <p:cNvPr id="279" name="Google Shape;279;p15"/>
          <p:cNvSpPr/>
          <p:nvPr/>
        </p:nvSpPr>
        <p:spPr>
          <a:xfrm>
            <a:off x="3175" y="276753"/>
            <a:ext cx="8878616" cy="754676"/>
          </a:xfrm>
          <a:prstGeom prst="rect">
            <a:avLst/>
          </a:prstGeom>
          <a:solidFill>
            <a:srgbClr val="00689D"/>
          </a:solidFill>
          <a:ln cap="flat" cmpd="sng" w="12700">
            <a:solidFill>
              <a:srgbClr val="177899"/>
            </a:solidFill>
            <a:prstDash val="solid"/>
            <a:miter lim="800000"/>
            <a:headEnd len="sm" w="sm" type="none"/>
            <a:tailEnd len="sm" w="sm" type="none"/>
          </a:ln>
          <a:effectLst>
            <a:outerShdw blurRad="292100" rotWithShape="0" algn="tl" dir="2700000" dist="139700">
              <a:srgbClr val="333333">
                <a:alpha val="6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2400" u="none" cap="none" strike="noStrike">
                <a:solidFill>
                  <a:srgbClr val="FFFFFF"/>
                </a:solidFill>
                <a:latin typeface="Arial"/>
                <a:ea typeface="Arial"/>
                <a:cs typeface="Arial"/>
                <a:sym typeface="Arial"/>
              </a:rPr>
              <a:t>Le forme giuridiche delle CER</a:t>
            </a:r>
            <a:endParaRPr b="0" i="0" sz="2399" u="none" cap="none" strike="noStrike">
              <a:solidFill>
                <a:schemeClr val="lt1"/>
              </a:solidFill>
              <a:latin typeface="Arial"/>
              <a:ea typeface="Arial"/>
              <a:cs typeface="Arial"/>
              <a:sym typeface="Arial"/>
            </a:endParaRPr>
          </a:p>
        </p:txBody>
      </p:sp>
      <p:sp>
        <p:nvSpPr>
          <p:cNvPr id="280" name="Google Shape;280;p15"/>
          <p:cNvSpPr/>
          <p:nvPr/>
        </p:nvSpPr>
        <p:spPr>
          <a:xfrm>
            <a:off x="472123" y="1982283"/>
            <a:ext cx="617850" cy="679650"/>
          </a:xfrm>
          <a:prstGeom prst="chevron">
            <a:avLst>
              <a:gd fmla="val 50000" name="adj"/>
            </a:avLst>
          </a:prstGeom>
          <a:solidFill>
            <a:srgbClr val="00689D"/>
          </a:solidFill>
          <a:ln cap="flat" cmpd="sng" w="25400">
            <a:solidFill>
              <a:srgbClr val="4C688C"/>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700" u="none" cap="none" strike="noStrike">
              <a:solidFill>
                <a:schemeClr val="dk1"/>
              </a:solidFill>
              <a:latin typeface="Arial"/>
              <a:ea typeface="Arial"/>
              <a:cs typeface="Arial"/>
              <a:sym typeface="Arial"/>
            </a:endParaRPr>
          </a:p>
        </p:txBody>
      </p:sp>
      <p:sp>
        <p:nvSpPr>
          <p:cNvPr id="281" name="Google Shape;281;p15"/>
          <p:cNvSpPr/>
          <p:nvPr/>
        </p:nvSpPr>
        <p:spPr>
          <a:xfrm>
            <a:off x="1089962" y="1982283"/>
            <a:ext cx="617850" cy="679650"/>
          </a:xfrm>
          <a:prstGeom prst="chevron">
            <a:avLst>
              <a:gd fmla="val 50000" name="adj"/>
            </a:avLst>
          </a:prstGeom>
          <a:solidFill>
            <a:srgbClr val="00689D"/>
          </a:solidFill>
          <a:ln cap="flat" cmpd="sng" w="25400">
            <a:solidFill>
              <a:srgbClr val="4C688C"/>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700" u="none" cap="none" strike="noStrike">
              <a:solidFill>
                <a:schemeClr val="dk1"/>
              </a:solidFill>
              <a:latin typeface="Arial"/>
              <a:ea typeface="Arial"/>
              <a:cs typeface="Arial"/>
              <a:sym typeface="Arial"/>
            </a:endParaRPr>
          </a:p>
        </p:txBody>
      </p:sp>
      <p:sp>
        <p:nvSpPr>
          <p:cNvPr id="282" name="Google Shape;282;p15"/>
          <p:cNvSpPr/>
          <p:nvPr/>
        </p:nvSpPr>
        <p:spPr>
          <a:xfrm>
            <a:off x="1936026" y="1193475"/>
            <a:ext cx="7652584" cy="2648921"/>
          </a:xfrm>
          <a:prstGeom prst="roundRect">
            <a:avLst>
              <a:gd fmla="val 16667" name="adj"/>
            </a:avLst>
          </a:prstGeom>
          <a:solidFill>
            <a:schemeClr val="accent6"/>
          </a:solidFill>
          <a:ln>
            <a:noFill/>
          </a:ln>
        </p:spPr>
        <p:txBody>
          <a:bodyPr anchorCtr="0" anchor="ctr" bIns="22850" lIns="45700" spcFirstLastPara="1" rIns="45700" wrap="square" tIns="22850">
            <a:noAutofit/>
          </a:bodyPr>
          <a:lstStyle/>
          <a:p>
            <a:pPr indent="-95250" lvl="0" marL="494450" marR="0" rtl="0" algn="l">
              <a:spcBef>
                <a:spcPts val="0"/>
              </a:spcBef>
              <a:spcAft>
                <a:spcPts val="0"/>
              </a:spcAft>
              <a:buNone/>
            </a:pPr>
            <a:r>
              <a:t/>
            </a:r>
            <a:endParaRPr b="0" i="0" sz="2000" u="none" cap="none" strike="noStrike">
              <a:solidFill>
                <a:schemeClr val="lt1"/>
              </a:solidFill>
              <a:latin typeface="Lato"/>
              <a:ea typeface="Lato"/>
              <a:cs typeface="Lato"/>
              <a:sym typeface="Lato"/>
            </a:endParaRPr>
          </a:p>
          <a:p>
            <a:pPr indent="-285750" lvl="1" marL="293062" marR="0" rtl="0" algn="l">
              <a:spcBef>
                <a:spcPts val="358"/>
              </a:spcBef>
              <a:spcAft>
                <a:spcPts val="0"/>
              </a:spcAft>
              <a:buClr>
                <a:schemeClr val="lt1"/>
              </a:buClr>
              <a:buSzPts val="1800"/>
              <a:buFont typeface="Arial"/>
              <a:buChar char="•"/>
            </a:pPr>
            <a:r>
              <a:rPr b="0" i="0" lang="en-US" sz="1800" u="none" cap="none" strike="noStrike">
                <a:solidFill>
                  <a:schemeClr val="lt1"/>
                </a:solidFill>
                <a:latin typeface="Lato"/>
                <a:ea typeface="Lato"/>
                <a:cs typeface="Lato"/>
                <a:sym typeface="Lato"/>
              </a:rPr>
              <a:t>La comunità energetica deve costituirsi come </a:t>
            </a:r>
            <a:r>
              <a:rPr b="1" i="0" lang="en-US" sz="1800" u="none" cap="none" strike="noStrike">
                <a:solidFill>
                  <a:schemeClr val="lt1"/>
                </a:solidFill>
                <a:latin typeface="Lato"/>
                <a:ea typeface="Lato"/>
                <a:cs typeface="Lato"/>
                <a:sym typeface="Lato"/>
              </a:rPr>
              <a:t>soggetto giuridico</a:t>
            </a:r>
            <a:r>
              <a:rPr b="0" i="0" lang="en-US" sz="1800" u="none" cap="none" strike="noStrike">
                <a:solidFill>
                  <a:schemeClr val="lt1"/>
                </a:solidFill>
                <a:latin typeface="Lato"/>
                <a:ea typeface="Lato"/>
                <a:cs typeface="Lato"/>
                <a:sym typeface="Lato"/>
              </a:rPr>
              <a:t>, quindi sottoscrivere </a:t>
            </a:r>
            <a:r>
              <a:rPr b="1" i="0" lang="en-US" sz="1800" u="none" cap="none" strike="noStrike">
                <a:solidFill>
                  <a:schemeClr val="lt1"/>
                </a:solidFill>
                <a:latin typeface="Lato"/>
                <a:ea typeface="Lato"/>
                <a:cs typeface="Lato"/>
                <a:sym typeface="Lato"/>
              </a:rPr>
              <a:t>uno statuto</a:t>
            </a:r>
            <a:r>
              <a:rPr b="0" i="0" lang="en-US" sz="1800" u="none" cap="none" strike="noStrike">
                <a:solidFill>
                  <a:schemeClr val="lt1"/>
                </a:solidFill>
                <a:latin typeface="Lato"/>
                <a:ea typeface="Lato"/>
                <a:cs typeface="Lato"/>
                <a:sym typeface="Lato"/>
              </a:rPr>
              <a:t>;</a:t>
            </a:r>
            <a:endParaRPr/>
          </a:p>
          <a:p>
            <a:pPr indent="-285750" lvl="1" marL="293062" marR="0" rtl="0" algn="l">
              <a:spcBef>
                <a:spcPts val="358"/>
              </a:spcBef>
              <a:spcAft>
                <a:spcPts val="0"/>
              </a:spcAft>
              <a:buClr>
                <a:schemeClr val="lt1"/>
              </a:buClr>
              <a:buSzPts val="1800"/>
              <a:buFont typeface="Arial"/>
              <a:buChar char="•"/>
            </a:pPr>
            <a:r>
              <a:rPr b="0" i="0" lang="en-US" sz="1800" u="none" cap="none" strike="noStrike">
                <a:solidFill>
                  <a:schemeClr val="lt1"/>
                </a:solidFill>
                <a:latin typeface="Lato"/>
                <a:ea typeface="Lato"/>
                <a:cs typeface="Lato"/>
                <a:sym typeface="Lato"/>
              </a:rPr>
              <a:t>La legge </a:t>
            </a:r>
            <a:r>
              <a:rPr b="1" i="0" lang="en-US" sz="1800" u="none" cap="none" strike="noStrike">
                <a:solidFill>
                  <a:schemeClr val="lt1"/>
                </a:solidFill>
                <a:latin typeface="Lato"/>
                <a:ea typeface="Lato"/>
                <a:cs typeface="Lato"/>
                <a:sym typeface="Lato"/>
              </a:rPr>
              <a:t>non indica </a:t>
            </a:r>
            <a:r>
              <a:rPr b="0" i="0" lang="en-US" sz="1800" u="none" cap="none" strike="noStrike">
                <a:solidFill>
                  <a:schemeClr val="lt1"/>
                </a:solidFill>
                <a:latin typeface="Lato"/>
                <a:ea typeface="Lato"/>
                <a:cs typeface="Lato"/>
                <a:sym typeface="Lato"/>
              </a:rPr>
              <a:t>la forma giuridica che deve assumere una comunità energetica rinnovabile; </a:t>
            </a:r>
            <a:endParaRPr/>
          </a:p>
          <a:p>
            <a:pPr indent="-285750" lvl="1" marL="293062" marR="0" rtl="0" algn="l">
              <a:spcBef>
                <a:spcPts val="358"/>
              </a:spcBef>
              <a:spcAft>
                <a:spcPts val="0"/>
              </a:spcAft>
              <a:buClr>
                <a:schemeClr val="lt1"/>
              </a:buClr>
              <a:buSzPts val="1800"/>
              <a:buFont typeface="Arial"/>
              <a:buChar char="•"/>
            </a:pPr>
            <a:r>
              <a:rPr b="0" i="0" lang="en-US" sz="1800" u="none" cap="none" strike="noStrike">
                <a:solidFill>
                  <a:schemeClr val="lt1"/>
                </a:solidFill>
                <a:latin typeface="Lato"/>
                <a:ea typeface="Lato"/>
                <a:cs typeface="Lato"/>
                <a:sym typeface="Lato"/>
              </a:rPr>
              <a:t>L’unica indicazione da tenere in considerazione è che la comunità energetica </a:t>
            </a:r>
            <a:r>
              <a:rPr b="1" i="0" lang="en-US" sz="1800" u="none" cap="none" strike="noStrike">
                <a:solidFill>
                  <a:schemeClr val="lt1"/>
                </a:solidFill>
                <a:latin typeface="Lato"/>
                <a:ea typeface="Lato"/>
                <a:cs typeface="Lato"/>
                <a:sym typeface="Lato"/>
              </a:rPr>
              <a:t>non deve perseguire profitto </a:t>
            </a:r>
            <a:r>
              <a:rPr b="0" i="0" lang="en-US" sz="1800" u="none" cap="none" strike="noStrike">
                <a:solidFill>
                  <a:schemeClr val="lt1"/>
                </a:solidFill>
                <a:latin typeface="Lato"/>
                <a:ea typeface="Lato"/>
                <a:cs typeface="Lato"/>
                <a:sym typeface="Lato"/>
              </a:rPr>
              <a:t>come prima finalità, ma </a:t>
            </a:r>
            <a:r>
              <a:rPr b="1" i="0" lang="en-US" sz="1800" u="none" cap="none" strike="noStrike">
                <a:solidFill>
                  <a:schemeClr val="lt1"/>
                </a:solidFill>
                <a:latin typeface="Lato"/>
                <a:ea typeface="Lato"/>
                <a:cs typeface="Lato"/>
                <a:sym typeface="Lato"/>
              </a:rPr>
              <a:t>deve fornire benefici ambientali, economici e sociali;</a:t>
            </a:r>
            <a:endParaRPr/>
          </a:p>
          <a:p>
            <a:pPr indent="0" lvl="0" marL="208700" marR="0" rtl="0" algn="l">
              <a:spcBef>
                <a:spcPts val="0"/>
              </a:spcBef>
              <a:spcAft>
                <a:spcPts val="0"/>
              </a:spcAft>
              <a:buNone/>
            </a:pPr>
            <a:r>
              <a:t/>
            </a:r>
            <a:endParaRPr b="0" i="0" sz="1800" u="none" cap="none" strike="noStrike">
              <a:solidFill>
                <a:schemeClr val="lt1"/>
              </a:solidFill>
              <a:latin typeface="Lato"/>
              <a:ea typeface="Lato"/>
              <a:cs typeface="Lato"/>
              <a:sym typeface="Lato"/>
            </a:endParaRPr>
          </a:p>
        </p:txBody>
      </p:sp>
      <p:sp>
        <p:nvSpPr>
          <p:cNvPr id="283" name="Google Shape;283;p15"/>
          <p:cNvSpPr/>
          <p:nvPr/>
        </p:nvSpPr>
        <p:spPr>
          <a:xfrm>
            <a:off x="3692306" y="4004442"/>
            <a:ext cx="6700345" cy="2727434"/>
          </a:xfrm>
          <a:prstGeom prst="roundRect">
            <a:avLst>
              <a:gd fmla="val 16667" name="adj"/>
            </a:avLst>
          </a:prstGeom>
          <a:solidFill>
            <a:schemeClr val="accent6"/>
          </a:solidFill>
          <a:ln>
            <a:noFill/>
          </a:ln>
        </p:spPr>
        <p:txBody>
          <a:bodyPr anchorCtr="0" anchor="ctr" bIns="22850" lIns="45700" spcFirstLastPara="1" rIns="45700" wrap="square" tIns="22850">
            <a:noAutofit/>
          </a:bodyPr>
          <a:lstStyle/>
          <a:p>
            <a:pPr indent="0" lvl="1" marL="7312" marR="0" rtl="0" algn="l">
              <a:spcBef>
                <a:spcPts val="358"/>
              </a:spcBef>
              <a:spcAft>
                <a:spcPts val="0"/>
              </a:spcAft>
              <a:buNone/>
            </a:pPr>
            <a:r>
              <a:rPr b="1" i="0" lang="en-US" sz="1800" u="none" cap="none" strike="noStrike">
                <a:solidFill>
                  <a:schemeClr val="lt1"/>
                </a:solidFill>
                <a:latin typeface="Lato"/>
                <a:ea typeface="Lato"/>
                <a:cs typeface="Lato"/>
                <a:sym typeface="Lato"/>
              </a:rPr>
              <a:t>Elementi da tenere in considerazione nella scelta:</a:t>
            </a:r>
            <a:endParaRPr/>
          </a:p>
          <a:p>
            <a:pPr indent="-285750" lvl="1" marL="293062" marR="0" rtl="0" algn="l">
              <a:lnSpc>
                <a:spcPct val="200000"/>
              </a:lnSpc>
              <a:spcBef>
                <a:spcPts val="358"/>
              </a:spcBef>
              <a:spcAft>
                <a:spcPts val="0"/>
              </a:spcAft>
              <a:buClr>
                <a:schemeClr val="lt1"/>
              </a:buClr>
              <a:buSzPts val="1800"/>
              <a:buFont typeface="Noto Sans Symbols"/>
              <a:buChar char="❖"/>
            </a:pPr>
            <a:r>
              <a:rPr b="0" i="0" lang="en-US" sz="1800" u="none" cap="none" strike="noStrike">
                <a:solidFill>
                  <a:schemeClr val="lt1"/>
                </a:solidFill>
                <a:latin typeface="Lato"/>
                <a:ea typeface="Lato"/>
                <a:cs typeface="Lato"/>
                <a:sym typeface="Lato"/>
              </a:rPr>
              <a:t>Tipologia e dimensione </a:t>
            </a:r>
            <a:r>
              <a:rPr b="1" i="0" lang="en-US" sz="1800" u="none" cap="none" strike="noStrike">
                <a:solidFill>
                  <a:schemeClr val="lt1"/>
                </a:solidFill>
                <a:latin typeface="Lato"/>
                <a:ea typeface="Lato"/>
                <a:cs typeface="Lato"/>
                <a:sym typeface="Lato"/>
              </a:rPr>
              <a:t>impianto</a:t>
            </a:r>
            <a:endParaRPr/>
          </a:p>
          <a:p>
            <a:pPr indent="-285750" lvl="4" marL="293062" marR="0" rtl="0" algn="l">
              <a:spcBef>
                <a:spcPts val="358"/>
              </a:spcBef>
              <a:spcAft>
                <a:spcPts val="0"/>
              </a:spcAft>
              <a:buClr>
                <a:schemeClr val="lt1"/>
              </a:buClr>
              <a:buSzPts val="1800"/>
              <a:buFont typeface="Noto Sans Symbols"/>
              <a:buChar char="❖"/>
            </a:pPr>
            <a:r>
              <a:rPr b="1" i="0" lang="en-US" sz="1800" u="none" cap="none" strike="noStrike">
                <a:solidFill>
                  <a:schemeClr val="lt1"/>
                </a:solidFill>
                <a:latin typeface="Lato"/>
                <a:ea typeface="Lato"/>
                <a:cs typeface="Lato"/>
                <a:sym typeface="Lato"/>
              </a:rPr>
              <a:t>Dimensione </a:t>
            </a:r>
            <a:r>
              <a:rPr b="0" i="0" lang="en-US" sz="1800" u="none" cap="none" strike="noStrike">
                <a:solidFill>
                  <a:schemeClr val="lt1"/>
                </a:solidFill>
                <a:latin typeface="Lato"/>
                <a:ea typeface="Lato"/>
                <a:cs typeface="Lato"/>
                <a:sym typeface="Lato"/>
              </a:rPr>
              <a:t>CER</a:t>
            </a:r>
            <a:endParaRPr/>
          </a:p>
          <a:p>
            <a:pPr indent="-285750" lvl="4" marL="293062" marR="0" rtl="0" algn="l">
              <a:spcBef>
                <a:spcPts val="358"/>
              </a:spcBef>
              <a:spcAft>
                <a:spcPts val="0"/>
              </a:spcAft>
              <a:buClr>
                <a:schemeClr val="lt1"/>
              </a:buClr>
              <a:buSzPts val="1800"/>
              <a:buFont typeface="Noto Sans Symbols"/>
              <a:buChar char="❖"/>
            </a:pPr>
            <a:r>
              <a:rPr b="0" i="0" lang="en-US" sz="1800" u="none" cap="none" strike="noStrike">
                <a:solidFill>
                  <a:schemeClr val="lt1"/>
                </a:solidFill>
                <a:latin typeface="Lato"/>
                <a:ea typeface="Lato"/>
                <a:cs typeface="Lato"/>
                <a:sym typeface="Lato"/>
              </a:rPr>
              <a:t>Tipologia </a:t>
            </a:r>
            <a:r>
              <a:rPr b="1" i="0" lang="en-US" sz="1800" u="none" cap="none" strike="noStrike">
                <a:solidFill>
                  <a:schemeClr val="lt1"/>
                </a:solidFill>
                <a:latin typeface="Lato"/>
                <a:ea typeface="Lato"/>
                <a:cs typeface="Lato"/>
                <a:sym typeface="Lato"/>
              </a:rPr>
              <a:t>soggetti coinvolti </a:t>
            </a:r>
            <a:endParaRPr/>
          </a:p>
          <a:p>
            <a:pPr indent="-285750" lvl="4" marL="293062" marR="0" rtl="0" algn="l">
              <a:spcBef>
                <a:spcPts val="358"/>
              </a:spcBef>
              <a:spcAft>
                <a:spcPts val="0"/>
              </a:spcAft>
              <a:buClr>
                <a:schemeClr val="lt1"/>
              </a:buClr>
              <a:buSzPts val="1800"/>
              <a:buFont typeface="Noto Sans Symbols"/>
              <a:buChar char="❖"/>
            </a:pPr>
            <a:r>
              <a:rPr b="1" i="0" lang="en-US" sz="1800" u="none" cap="none" strike="noStrike">
                <a:solidFill>
                  <a:schemeClr val="lt1"/>
                </a:solidFill>
                <a:latin typeface="Lato"/>
                <a:ea typeface="Lato"/>
                <a:cs typeface="Lato"/>
                <a:sym typeface="Lato"/>
              </a:rPr>
              <a:t>Obiettivi</a:t>
            </a:r>
            <a:r>
              <a:rPr b="0" i="0" lang="en-US" sz="1800" u="none" cap="none" strike="noStrike">
                <a:solidFill>
                  <a:schemeClr val="lt1"/>
                </a:solidFill>
                <a:latin typeface="Lato"/>
                <a:ea typeface="Lato"/>
                <a:cs typeface="Lato"/>
                <a:sym typeface="Lato"/>
              </a:rPr>
              <a:t> della CER</a:t>
            </a:r>
            <a:endParaRPr/>
          </a:p>
          <a:p>
            <a:pPr indent="-285750" lvl="4" marL="293062" marR="0" rtl="0" algn="l">
              <a:spcBef>
                <a:spcPts val="358"/>
              </a:spcBef>
              <a:spcAft>
                <a:spcPts val="0"/>
              </a:spcAft>
              <a:buClr>
                <a:schemeClr val="lt1"/>
              </a:buClr>
              <a:buSzPts val="1800"/>
              <a:buFont typeface="Noto Sans Symbols"/>
              <a:buChar char="❖"/>
            </a:pPr>
            <a:r>
              <a:rPr b="1" i="0" lang="en-US" sz="1800" u="none" cap="none" strike="noStrike">
                <a:solidFill>
                  <a:schemeClr val="lt1"/>
                </a:solidFill>
                <a:latin typeface="Lato"/>
                <a:ea typeface="Lato"/>
                <a:cs typeface="Lato"/>
                <a:sym typeface="Lato"/>
              </a:rPr>
              <a:t>Soggetto promotore</a:t>
            </a:r>
            <a:endParaRPr/>
          </a:p>
          <a:p>
            <a:pPr indent="-285750" lvl="4" marL="293062" marR="0" rtl="0" algn="l">
              <a:spcBef>
                <a:spcPts val="358"/>
              </a:spcBef>
              <a:spcAft>
                <a:spcPts val="0"/>
              </a:spcAft>
              <a:buClr>
                <a:schemeClr val="lt1"/>
              </a:buClr>
              <a:buSzPts val="1800"/>
              <a:buFont typeface="Noto Sans Symbols"/>
              <a:buChar char="❖"/>
            </a:pPr>
            <a:r>
              <a:rPr b="1" i="0" lang="en-US" sz="1800" u="none" cap="none" strike="noStrike">
                <a:solidFill>
                  <a:schemeClr val="lt1"/>
                </a:solidFill>
                <a:latin typeface="Lato"/>
                <a:ea typeface="Lato"/>
                <a:cs typeface="Lato"/>
                <a:sym typeface="Lato"/>
              </a:rPr>
              <a:t>Investimento</a:t>
            </a:r>
            <a:r>
              <a:rPr b="0" i="0" lang="en-US" sz="1800" u="none" cap="none" strike="noStrike">
                <a:solidFill>
                  <a:schemeClr val="lt1"/>
                </a:solidFill>
                <a:latin typeface="Lato"/>
                <a:ea typeface="Lato"/>
                <a:cs typeface="Lato"/>
                <a:sym typeface="Lato"/>
              </a:rPr>
              <a:t> iniziale </a:t>
            </a:r>
            <a:endParaRPr/>
          </a:p>
        </p:txBody>
      </p:sp>
      <p:sp>
        <p:nvSpPr>
          <p:cNvPr id="284" name="Google Shape;284;p15"/>
          <p:cNvSpPr/>
          <p:nvPr/>
        </p:nvSpPr>
        <p:spPr>
          <a:xfrm rot="10800000">
            <a:off x="10524649" y="4857892"/>
            <a:ext cx="617850" cy="679650"/>
          </a:xfrm>
          <a:prstGeom prst="chevron">
            <a:avLst>
              <a:gd fmla="val 50000" name="adj"/>
            </a:avLst>
          </a:prstGeom>
          <a:solidFill>
            <a:srgbClr val="00689D"/>
          </a:solidFill>
          <a:ln cap="flat" cmpd="sng" w="25400">
            <a:solidFill>
              <a:srgbClr val="4C688C"/>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700" u="none" cap="none" strike="noStrike">
              <a:solidFill>
                <a:schemeClr val="dk1"/>
              </a:solidFill>
              <a:latin typeface="Arial"/>
              <a:ea typeface="Arial"/>
              <a:cs typeface="Arial"/>
              <a:sym typeface="Arial"/>
            </a:endParaRPr>
          </a:p>
        </p:txBody>
      </p:sp>
      <p:sp>
        <p:nvSpPr>
          <p:cNvPr id="285" name="Google Shape;285;p15"/>
          <p:cNvSpPr/>
          <p:nvPr/>
        </p:nvSpPr>
        <p:spPr>
          <a:xfrm rot="10800000">
            <a:off x="11022328" y="4857893"/>
            <a:ext cx="617850" cy="679650"/>
          </a:xfrm>
          <a:prstGeom prst="chevron">
            <a:avLst>
              <a:gd fmla="val 50000" name="adj"/>
            </a:avLst>
          </a:prstGeom>
          <a:solidFill>
            <a:srgbClr val="00689D"/>
          </a:solidFill>
          <a:ln cap="flat" cmpd="sng" w="25400">
            <a:solidFill>
              <a:srgbClr val="4C688C"/>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7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16"/>
          <p:cNvPicPr preferRelativeResize="0"/>
          <p:nvPr/>
        </p:nvPicPr>
        <p:blipFill rotWithShape="1">
          <a:blip r:embed="rId3">
            <a:alphaModFix/>
          </a:blip>
          <a:srcRect b="0" l="0" r="0" t="0"/>
          <a:stretch/>
        </p:blipFill>
        <p:spPr>
          <a:xfrm>
            <a:off x="334513" y="439617"/>
            <a:ext cx="351236" cy="428949"/>
          </a:xfrm>
          <a:prstGeom prst="rect">
            <a:avLst/>
          </a:prstGeom>
          <a:noFill/>
          <a:ln>
            <a:noFill/>
          </a:ln>
        </p:spPr>
      </p:pic>
      <p:sp>
        <p:nvSpPr>
          <p:cNvPr id="291" name="Google Shape;291;p16"/>
          <p:cNvSpPr/>
          <p:nvPr/>
        </p:nvSpPr>
        <p:spPr>
          <a:xfrm>
            <a:off x="3175" y="276753"/>
            <a:ext cx="8878616" cy="754676"/>
          </a:xfrm>
          <a:prstGeom prst="rect">
            <a:avLst/>
          </a:prstGeom>
          <a:solidFill>
            <a:srgbClr val="00689D"/>
          </a:solidFill>
          <a:ln cap="flat" cmpd="sng" w="12700">
            <a:solidFill>
              <a:srgbClr val="177899"/>
            </a:solidFill>
            <a:prstDash val="solid"/>
            <a:miter lim="800000"/>
            <a:headEnd len="sm" w="sm" type="none"/>
            <a:tailEnd len="sm" w="sm" type="none"/>
          </a:ln>
          <a:effectLst>
            <a:outerShdw blurRad="292100" rotWithShape="0" algn="tl" dir="2700000" dist="139700">
              <a:srgbClr val="333333">
                <a:alpha val="6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2400" u="none" cap="none" strike="noStrike">
                <a:solidFill>
                  <a:srgbClr val="FFFFFF"/>
                </a:solidFill>
                <a:latin typeface="Arial"/>
                <a:ea typeface="Arial"/>
                <a:cs typeface="Arial"/>
                <a:sym typeface="Arial"/>
              </a:rPr>
              <a:t>Ente del terzo settore</a:t>
            </a:r>
            <a:endParaRPr b="0" i="0" sz="2399" u="none" cap="none" strike="noStrike">
              <a:solidFill>
                <a:schemeClr val="lt1"/>
              </a:solidFill>
              <a:latin typeface="Arial"/>
              <a:ea typeface="Arial"/>
              <a:cs typeface="Arial"/>
              <a:sym typeface="Arial"/>
            </a:endParaRPr>
          </a:p>
        </p:txBody>
      </p:sp>
      <p:sp>
        <p:nvSpPr>
          <p:cNvPr id="292" name="Google Shape;292;p16"/>
          <p:cNvSpPr/>
          <p:nvPr/>
        </p:nvSpPr>
        <p:spPr>
          <a:xfrm>
            <a:off x="685749" y="1411098"/>
            <a:ext cx="1190154" cy="390378"/>
          </a:xfrm>
          <a:prstGeom prst="flowChartAlternateProcess">
            <a:avLst/>
          </a:prstGeom>
          <a:solidFill>
            <a:schemeClr val="accent6"/>
          </a:solidFill>
          <a:ln cap="flat" cmpd="sng" w="9525">
            <a:solidFill>
              <a:schemeClr val="accent6"/>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spcBef>
                <a:spcPts val="0"/>
              </a:spcBef>
              <a:spcAft>
                <a:spcPts val="0"/>
              </a:spcAft>
              <a:buNone/>
            </a:pPr>
            <a:r>
              <a:rPr b="0" i="0" lang="en-US" sz="2200" u="none" cap="none" strike="noStrike">
                <a:solidFill>
                  <a:schemeClr val="lt1"/>
                </a:solidFill>
                <a:latin typeface="Arial"/>
                <a:ea typeface="Arial"/>
                <a:cs typeface="Arial"/>
                <a:sym typeface="Arial"/>
              </a:rPr>
              <a:t>PRO</a:t>
            </a:r>
            <a:endParaRPr b="0" i="0" sz="2200" u="none" cap="none" strike="noStrike">
              <a:solidFill>
                <a:schemeClr val="dk1"/>
              </a:solidFill>
              <a:latin typeface="Arial"/>
              <a:ea typeface="Arial"/>
              <a:cs typeface="Arial"/>
              <a:sym typeface="Arial"/>
            </a:endParaRPr>
          </a:p>
        </p:txBody>
      </p:sp>
      <p:sp>
        <p:nvSpPr>
          <p:cNvPr id="293" name="Google Shape;293;p16"/>
          <p:cNvSpPr/>
          <p:nvPr/>
        </p:nvSpPr>
        <p:spPr>
          <a:xfrm>
            <a:off x="685749" y="3532088"/>
            <a:ext cx="1437172" cy="390378"/>
          </a:xfrm>
          <a:prstGeom prst="flowChartAlternateProcess">
            <a:avLst/>
          </a:prstGeom>
          <a:solidFill>
            <a:schemeClr val="accent6"/>
          </a:solidFill>
          <a:ln cap="flat" cmpd="sng" w="9525">
            <a:solidFill>
              <a:schemeClr val="accent6"/>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spcBef>
                <a:spcPts val="0"/>
              </a:spcBef>
              <a:spcAft>
                <a:spcPts val="0"/>
              </a:spcAft>
              <a:buNone/>
            </a:pPr>
            <a:r>
              <a:rPr b="0" i="0" lang="en-US" sz="2200" u="none" cap="none" strike="noStrike">
                <a:solidFill>
                  <a:schemeClr val="lt1"/>
                </a:solidFill>
                <a:latin typeface="Arial"/>
                <a:ea typeface="Arial"/>
                <a:cs typeface="Arial"/>
                <a:sym typeface="Arial"/>
              </a:rPr>
              <a:t>CONTRO</a:t>
            </a:r>
            <a:endParaRPr b="0" i="0" sz="2200" u="none" cap="none" strike="noStrike">
              <a:solidFill>
                <a:schemeClr val="dk1"/>
              </a:solidFill>
              <a:latin typeface="Arial"/>
              <a:ea typeface="Arial"/>
              <a:cs typeface="Arial"/>
              <a:sym typeface="Arial"/>
            </a:endParaRPr>
          </a:p>
        </p:txBody>
      </p:sp>
      <p:sp>
        <p:nvSpPr>
          <p:cNvPr id="294" name="Google Shape;294;p16"/>
          <p:cNvSpPr txBox="1"/>
          <p:nvPr/>
        </p:nvSpPr>
        <p:spPr>
          <a:xfrm>
            <a:off x="685749" y="1871551"/>
            <a:ext cx="10553463" cy="1256443"/>
          </a:xfrm>
          <a:prstGeom prst="rect">
            <a:avLst/>
          </a:prstGeom>
          <a:noFill/>
          <a:ln>
            <a:noFill/>
          </a:ln>
        </p:spPr>
        <p:txBody>
          <a:bodyPr anchorCtr="0" anchor="t" bIns="0" lIns="0" spcFirstLastPara="1" rIns="0" wrap="square" tIns="45400">
            <a:spAutoFit/>
          </a:bodyPr>
          <a:lstStyle/>
          <a:p>
            <a:pPr indent="-285750" lvl="1" marL="293062" marR="0" rtl="0" algn="l">
              <a:spcBef>
                <a:spcPts val="0"/>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Se l’ETS ha impianti di potenza complessiva inferiore a 200 kW non si pagano le imposte sui ricavi da incentivi e può godere delle detrazioni fiscali; </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Costi di costituzione e gestione bassi;</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Non vi sono preclusioni all’ingresso da parte degli enti locali </a:t>
            </a:r>
            <a:endParaRPr/>
          </a:p>
        </p:txBody>
      </p:sp>
      <p:sp>
        <p:nvSpPr>
          <p:cNvPr id="295" name="Google Shape;295;p16"/>
          <p:cNvSpPr txBox="1"/>
          <p:nvPr/>
        </p:nvSpPr>
        <p:spPr>
          <a:xfrm>
            <a:off x="685749" y="4000177"/>
            <a:ext cx="10553463" cy="651149"/>
          </a:xfrm>
          <a:prstGeom prst="rect">
            <a:avLst/>
          </a:prstGeom>
          <a:noFill/>
          <a:ln>
            <a:noFill/>
          </a:ln>
        </p:spPr>
        <p:txBody>
          <a:bodyPr anchorCtr="0" anchor="t" bIns="0" lIns="0" spcFirstLastPara="1" rIns="0" wrap="square" tIns="45400">
            <a:spAutoFit/>
          </a:bodyPr>
          <a:lstStyle/>
          <a:p>
            <a:pPr indent="-285750" lvl="1" marL="293062" marR="0" rtl="0" algn="l">
              <a:spcBef>
                <a:spcPts val="0"/>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Autonomia patrimoniale imperfetta;</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IVA non deducibile</a:t>
            </a:r>
            <a:endParaRPr/>
          </a:p>
        </p:txBody>
      </p:sp>
      <p:sp>
        <p:nvSpPr>
          <p:cNvPr id="296" name="Google Shape;296;p16"/>
          <p:cNvSpPr/>
          <p:nvPr/>
        </p:nvSpPr>
        <p:spPr>
          <a:xfrm>
            <a:off x="2122920" y="4958686"/>
            <a:ext cx="6758871" cy="1498946"/>
          </a:xfrm>
          <a:prstGeom prst="flowChartAlternateProcess">
            <a:avLst/>
          </a:prstGeom>
          <a:solidFill>
            <a:schemeClr val="accent6"/>
          </a:solidFill>
          <a:ln cap="flat" cmpd="sng" w="9525">
            <a:solidFill>
              <a:schemeClr val="accent6"/>
            </a:solidFill>
            <a:prstDash val="solid"/>
            <a:round/>
            <a:headEnd len="sm" w="sm" type="none"/>
            <a:tailEnd len="sm" w="sm" type="none"/>
          </a:ln>
        </p:spPr>
        <p:txBody>
          <a:bodyPr anchorCtr="0" anchor="ctr" bIns="45700" lIns="45700" spcFirstLastPara="1" rIns="45700" wrap="square" tIns="45700">
            <a:noAutofit/>
          </a:bodyPr>
          <a:lstStyle/>
          <a:p>
            <a:pPr indent="-285750" lvl="0" marL="28575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CER di dimensioni medio piccole (20 – 100 membri);</a:t>
            </a:r>
            <a:endParaRPr/>
          </a:p>
          <a:p>
            <a:pPr indent="-285750" lvl="0" marL="28575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impianti di produzione a fonte rinnovabile &lt; 200 kWp </a:t>
            </a:r>
            <a:endParaRPr/>
          </a:p>
          <a:p>
            <a:pPr indent="-285750" lvl="0" marL="28575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impianti di proprietà di terzi;</a:t>
            </a:r>
            <a:endParaRPr/>
          </a:p>
          <a:p>
            <a:pPr indent="-285750" lvl="0" marL="28575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partecipazione di un ente pubblico.</a:t>
            </a:r>
            <a:endParaRPr/>
          </a:p>
        </p:txBody>
      </p:sp>
      <p:sp>
        <p:nvSpPr>
          <p:cNvPr id="297" name="Google Shape;297;p16"/>
          <p:cNvSpPr/>
          <p:nvPr/>
        </p:nvSpPr>
        <p:spPr>
          <a:xfrm>
            <a:off x="685749" y="5368334"/>
            <a:ext cx="617850" cy="679650"/>
          </a:xfrm>
          <a:prstGeom prst="chevron">
            <a:avLst>
              <a:gd fmla="val 50000" name="adj"/>
            </a:avLst>
          </a:prstGeom>
          <a:solidFill>
            <a:srgbClr val="00689D"/>
          </a:solidFill>
          <a:ln cap="flat" cmpd="sng" w="25400">
            <a:solidFill>
              <a:srgbClr val="4C688C"/>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700" u="none" cap="none" strike="noStrike">
              <a:solidFill>
                <a:schemeClr val="dk1"/>
              </a:solidFill>
              <a:latin typeface="Arial"/>
              <a:ea typeface="Arial"/>
              <a:cs typeface="Arial"/>
              <a:sym typeface="Arial"/>
            </a:endParaRPr>
          </a:p>
        </p:txBody>
      </p:sp>
      <p:sp>
        <p:nvSpPr>
          <p:cNvPr id="298" name="Google Shape;298;p16"/>
          <p:cNvSpPr/>
          <p:nvPr/>
        </p:nvSpPr>
        <p:spPr>
          <a:xfrm>
            <a:off x="1303588" y="5368334"/>
            <a:ext cx="617850" cy="679650"/>
          </a:xfrm>
          <a:prstGeom prst="chevron">
            <a:avLst>
              <a:gd fmla="val 50000" name="adj"/>
            </a:avLst>
          </a:prstGeom>
          <a:solidFill>
            <a:srgbClr val="00689D"/>
          </a:solidFill>
          <a:ln cap="flat" cmpd="sng" w="25400">
            <a:solidFill>
              <a:srgbClr val="4C688C"/>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7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id="303" name="Google Shape;303;p17"/>
          <p:cNvPicPr preferRelativeResize="0"/>
          <p:nvPr/>
        </p:nvPicPr>
        <p:blipFill rotWithShape="1">
          <a:blip r:embed="rId3">
            <a:alphaModFix/>
          </a:blip>
          <a:srcRect b="0" l="0" r="0" t="0"/>
          <a:stretch/>
        </p:blipFill>
        <p:spPr>
          <a:xfrm>
            <a:off x="334513" y="439617"/>
            <a:ext cx="351236" cy="428949"/>
          </a:xfrm>
          <a:prstGeom prst="rect">
            <a:avLst/>
          </a:prstGeom>
          <a:noFill/>
          <a:ln>
            <a:noFill/>
          </a:ln>
        </p:spPr>
      </p:pic>
      <p:sp>
        <p:nvSpPr>
          <p:cNvPr id="304" name="Google Shape;304;p17"/>
          <p:cNvSpPr/>
          <p:nvPr/>
        </p:nvSpPr>
        <p:spPr>
          <a:xfrm>
            <a:off x="3175" y="276753"/>
            <a:ext cx="8878616" cy="754676"/>
          </a:xfrm>
          <a:prstGeom prst="rect">
            <a:avLst/>
          </a:prstGeom>
          <a:solidFill>
            <a:srgbClr val="00689D"/>
          </a:solidFill>
          <a:ln cap="flat" cmpd="sng" w="12700">
            <a:solidFill>
              <a:srgbClr val="177899"/>
            </a:solidFill>
            <a:prstDash val="solid"/>
            <a:miter lim="800000"/>
            <a:headEnd len="sm" w="sm" type="none"/>
            <a:tailEnd len="sm" w="sm" type="none"/>
          </a:ln>
          <a:effectLst>
            <a:outerShdw blurRad="292100" rotWithShape="0" algn="tl" dir="2700000" dist="139700">
              <a:srgbClr val="333333">
                <a:alpha val="6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2400" u="none" cap="none" strike="noStrike">
                <a:solidFill>
                  <a:srgbClr val="FFFFFF"/>
                </a:solidFill>
                <a:latin typeface="Arial"/>
                <a:ea typeface="Arial"/>
                <a:cs typeface="Arial"/>
                <a:sym typeface="Arial"/>
              </a:rPr>
              <a:t>Società Cooperativa</a:t>
            </a:r>
            <a:endParaRPr b="0" i="0" sz="2399" u="none" cap="none" strike="noStrike">
              <a:solidFill>
                <a:schemeClr val="lt1"/>
              </a:solidFill>
              <a:latin typeface="Arial"/>
              <a:ea typeface="Arial"/>
              <a:cs typeface="Arial"/>
              <a:sym typeface="Arial"/>
            </a:endParaRPr>
          </a:p>
        </p:txBody>
      </p:sp>
      <p:sp>
        <p:nvSpPr>
          <p:cNvPr id="305" name="Google Shape;305;p17"/>
          <p:cNvSpPr/>
          <p:nvPr/>
        </p:nvSpPr>
        <p:spPr>
          <a:xfrm>
            <a:off x="685749" y="1411098"/>
            <a:ext cx="1190154" cy="390378"/>
          </a:xfrm>
          <a:prstGeom prst="flowChartAlternateProcess">
            <a:avLst/>
          </a:prstGeom>
          <a:solidFill>
            <a:schemeClr val="accent6"/>
          </a:solidFill>
          <a:ln cap="flat" cmpd="sng" w="9525">
            <a:solidFill>
              <a:schemeClr val="accent6"/>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spcBef>
                <a:spcPts val="0"/>
              </a:spcBef>
              <a:spcAft>
                <a:spcPts val="0"/>
              </a:spcAft>
              <a:buNone/>
            </a:pPr>
            <a:r>
              <a:rPr b="0" i="0" lang="en-US" sz="2200" u="none" cap="none" strike="noStrike">
                <a:solidFill>
                  <a:schemeClr val="lt1"/>
                </a:solidFill>
                <a:latin typeface="Arial"/>
                <a:ea typeface="Arial"/>
                <a:cs typeface="Arial"/>
                <a:sym typeface="Arial"/>
              </a:rPr>
              <a:t>PRO</a:t>
            </a:r>
            <a:endParaRPr b="0" i="0" sz="2200" u="none" cap="none" strike="noStrike">
              <a:solidFill>
                <a:schemeClr val="dk1"/>
              </a:solidFill>
              <a:latin typeface="Arial"/>
              <a:ea typeface="Arial"/>
              <a:cs typeface="Arial"/>
              <a:sym typeface="Arial"/>
            </a:endParaRPr>
          </a:p>
        </p:txBody>
      </p:sp>
      <p:sp>
        <p:nvSpPr>
          <p:cNvPr id="306" name="Google Shape;306;p17"/>
          <p:cNvSpPr/>
          <p:nvPr/>
        </p:nvSpPr>
        <p:spPr>
          <a:xfrm>
            <a:off x="685749" y="3438921"/>
            <a:ext cx="1437300" cy="390300"/>
          </a:xfrm>
          <a:prstGeom prst="flowChartAlternateProcess">
            <a:avLst/>
          </a:prstGeom>
          <a:solidFill>
            <a:schemeClr val="accent6"/>
          </a:solidFill>
          <a:ln cap="flat" cmpd="sng" w="9525">
            <a:solidFill>
              <a:schemeClr val="accent6"/>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spcBef>
                <a:spcPts val="0"/>
              </a:spcBef>
              <a:spcAft>
                <a:spcPts val="0"/>
              </a:spcAft>
              <a:buNone/>
            </a:pPr>
            <a:r>
              <a:rPr b="0" i="0" lang="en-US" sz="2200" u="none" cap="none" strike="noStrike">
                <a:solidFill>
                  <a:schemeClr val="lt1"/>
                </a:solidFill>
                <a:latin typeface="Arial"/>
                <a:ea typeface="Arial"/>
                <a:cs typeface="Arial"/>
                <a:sym typeface="Arial"/>
              </a:rPr>
              <a:t>CONTRO</a:t>
            </a:r>
            <a:endParaRPr b="0" i="0" sz="2200" u="none" cap="none" strike="noStrike">
              <a:solidFill>
                <a:schemeClr val="dk1"/>
              </a:solidFill>
              <a:latin typeface="Arial"/>
              <a:ea typeface="Arial"/>
              <a:cs typeface="Arial"/>
              <a:sym typeface="Arial"/>
            </a:endParaRPr>
          </a:p>
        </p:txBody>
      </p:sp>
      <p:sp>
        <p:nvSpPr>
          <p:cNvPr id="307" name="Google Shape;307;p17"/>
          <p:cNvSpPr txBox="1"/>
          <p:nvPr/>
        </p:nvSpPr>
        <p:spPr>
          <a:xfrm>
            <a:off x="685749" y="1871551"/>
            <a:ext cx="10553463" cy="1307739"/>
          </a:xfrm>
          <a:prstGeom prst="rect">
            <a:avLst/>
          </a:prstGeom>
          <a:noFill/>
          <a:ln>
            <a:noFill/>
          </a:ln>
        </p:spPr>
        <p:txBody>
          <a:bodyPr anchorCtr="0" anchor="t" bIns="0" lIns="0" spcFirstLastPara="1" rIns="0" wrap="square" tIns="45400">
            <a:spAutoFit/>
          </a:bodyPr>
          <a:lstStyle/>
          <a:p>
            <a:pPr indent="-285750" lvl="1" marL="293062" marR="0" rtl="0" algn="l">
              <a:spcBef>
                <a:spcPts val="0"/>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Autonomia patrimoniale perfetta (separazione); </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Raccolta di capitale attraverso gli strumenti messi a disposizione dalla struttura (es. sovvenzione)</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Le cooperative a scopo mutualistico hanno vantaggi fiscali, poiché solo una parte del reddito è imponibile</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IVA deducibile  </a:t>
            </a:r>
            <a:endParaRPr/>
          </a:p>
        </p:txBody>
      </p:sp>
      <p:sp>
        <p:nvSpPr>
          <p:cNvPr id="308" name="Google Shape;308;p17"/>
          <p:cNvSpPr txBox="1"/>
          <p:nvPr/>
        </p:nvSpPr>
        <p:spPr>
          <a:xfrm>
            <a:off x="685749" y="3822575"/>
            <a:ext cx="10553463" cy="979444"/>
          </a:xfrm>
          <a:prstGeom prst="rect">
            <a:avLst/>
          </a:prstGeom>
          <a:noFill/>
          <a:ln>
            <a:noFill/>
          </a:ln>
        </p:spPr>
        <p:txBody>
          <a:bodyPr anchorCtr="0" anchor="t" bIns="0" lIns="0" spcFirstLastPara="1" rIns="0" wrap="square" tIns="45400">
            <a:spAutoFit/>
          </a:bodyPr>
          <a:lstStyle/>
          <a:p>
            <a:pPr indent="-285750" lvl="1" marL="293062" marR="0" rtl="0" algn="l">
              <a:spcBef>
                <a:spcPts val="0"/>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Costi di costituzione e gestione alti</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Non c’è la defiscalizzazione degli incentivi perché è un ente commerciale</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Ingresso enti locali soggetto al TUSP</a:t>
            </a:r>
            <a:endParaRPr/>
          </a:p>
        </p:txBody>
      </p:sp>
      <p:sp>
        <p:nvSpPr>
          <p:cNvPr id="309" name="Google Shape;309;p17"/>
          <p:cNvSpPr/>
          <p:nvPr/>
        </p:nvSpPr>
        <p:spPr>
          <a:xfrm>
            <a:off x="2122920" y="4958686"/>
            <a:ext cx="7418393" cy="1773191"/>
          </a:xfrm>
          <a:prstGeom prst="flowChartAlternateProcess">
            <a:avLst/>
          </a:prstGeom>
          <a:solidFill>
            <a:schemeClr val="accent6"/>
          </a:solidFill>
          <a:ln cap="flat" cmpd="sng" w="9525">
            <a:solidFill>
              <a:schemeClr val="accent6"/>
            </a:solidFill>
            <a:prstDash val="solid"/>
            <a:round/>
            <a:headEnd len="sm" w="sm" type="none"/>
            <a:tailEnd len="sm" w="sm" type="none"/>
          </a:ln>
        </p:spPr>
        <p:txBody>
          <a:bodyPr anchorCtr="0" anchor="ctr" bIns="45700" lIns="45700" spcFirstLastPara="1" rIns="45700" wrap="square" tIns="45700">
            <a:noAutofit/>
          </a:bodyPr>
          <a:lstStyle/>
          <a:p>
            <a:pPr indent="-285750" lvl="0" marL="28575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CER di dimensione medio-grande (oltre i 100 membri)</a:t>
            </a:r>
            <a:endParaRPr/>
          </a:p>
          <a:p>
            <a:pPr indent="-285750" lvl="0" marL="28575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impianti di produzione a fonte rinnovabile &gt; 200 kWp </a:t>
            </a:r>
            <a:endParaRPr/>
          </a:p>
          <a:p>
            <a:pPr indent="-285750" lvl="0" marL="28575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impianti di proprietà della CER</a:t>
            </a:r>
            <a:endParaRPr/>
          </a:p>
          <a:p>
            <a:pPr indent="-285750" lvl="0" marL="28575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investimenti in crowdfunding per realizzare gli impianti di produzione</a:t>
            </a:r>
            <a:endParaRPr/>
          </a:p>
        </p:txBody>
      </p:sp>
      <p:sp>
        <p:nvSpPr>
          <p:cNvPr id="310" name="Google Shape;310;p17"/>
          <p:cNvSpPr/>
          <p:nvPr/>
        </p:nvSpPr>
        <p:spPr>
          <a:xfrm>
            <a:off x="685749" y="5368334"/>
            <a:ext cx="617850" cy="679650"/>
          </a:xfrm>
          <a:prstGeom prst="chevron">
            <a:avLst>
              <a:gd fmla="val 50000" name="adj"/>
            </a:avLst>
          </a:prstGeom>
          <a:solidFill>
            <a:srgbClr val="00689D"/>
          </a:solidFill>
          <a:ln cap="flat" cmpd="sng" w="25400">
            <a:solidFill>
              <a:srgbClr val="4C688C"/>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700" u="none" cap="none" strike="noStrike">
              <a:solidFill>
                <a:schemeClr val="dk1"/>
              </a:solidFill>
              <a:latin typeface="Arial"/>
              <a:ea typeface="Arial"/>
              <a:cs typeface="Arial"/>
              <a:sym typeface="Arial"/>
            </a:endParaRPr>
          </a:p>
        </p:txBody>
      </p:sp>
      <p:sp>
        <p:nvSpPr>
          <p:cNvPr id="311" name="Google Shape;311;p17"/>
          <p:cNvSpPr/>
          <p:nvPr/>
        </p:nvSpPr>
        <p:spPr>
          <a:xfrm>
            <a:off x="1303588" y="5368334"/>
            <a:ext cx="617850" cy="679650"/>
          </a:xfrm>
          <a:prstGeom prst="chevron">
            <a:avLst>
              <a:gd fmla="val 50000" name="adj"/>
            </a:avLst>
          </a:prstGeom>
          <a:solidFill>
            <a:srgbClr val="00689D"/>
          </a:solidFill>
          <a:ln cap="flat" cmpd="sng" w="25400">
            <a:solidFill>
              <a:srgbClr val="4C688C"/>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7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p18"/>
          <p:cNvPicPr preferRelativeResize="0"/>
          <p:nvPr/>
        </p:nvPicPr>
        <p:blipFill rotWithShape="1">
          <a:blip r:embed="rId3">
            <a:alphaModFix/>
          </a:blip>
          <a:srcRect b="0" l="0" r="0" t="0"/>
          <a:stretch/>
        </p:blipFill>
        <p:spPr>
          <a:xfrm>
            <a:off x="334513" y="439617"/>
            <a:ext cx="351236" cy="428949"/>
          </a:xfrm>
          <a:prstGeom prst="rect">
            <a:avLst/>
          </a:prstGeom>
          <a:noFill/>
          <a:ln>
            <a:noFill/>
          </a:ln>
        </p:spPr>
      </p:pic>
      <p:sp>
        <p:nvSpPr>
          <p:cNvPr id="317" name="Google Shape;317;p18"/>
          <p:cNvSpPr/>
          <p:nvPr/>
        </p:nvSpPr>
        <p:spPr>
          <a:xfrm>
            <a:off x="3175" y="276753"/>
            <a:ext cx="8878616" cy="754676"/>
          </a:xfrm>
          <a:prstGeom prst="rect">
            <a:avLst/>
          </a:prstGeom>
          <a:solidFill>
            <a:srgbClr val="00689D"/>
          </a:solidFill>
          <a:ln cap="flat" cmpd="sng" w="12700">
            <a:solidFill>
              <a:srgbClr val="177899"/>
            </a:solidFill>
            <a:prstDash val="solid"/>
            <a:miter lim="800000"/>
            <a:headEnd len="sm" w="sm" type="none"/>
            <a:tailEnd len="sm" w="sm" type="none"/>
          </a:ln>
          <a:effectLst>
            <a:outerShdw blurRad="292100" rotWithShape="0" algn="tl" dir="2700000" dist="139700">
              <a:srgbClr val="333333">
                <a:alpha val="6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2400" u="none" cap="none" strike="noStrike">
                <a:solidFill>
                  <a:srgbClr val="FFFFFF"/>
                </a:solidFill>
                <a:latin typeface="Arial"/>
                <a:ea typeface="Arial"/>
                <a:cs typeface="Arial"/>
                <a:sym typeface="Arial"/>
              </a:rPr>
              <a:t>Fondazione di partecipazione</a:t>
            </a:r>
            <a:endParaRPr b="0" i="0" sz="2399" u="none" cap="none" strike="noStrike">
              <a:solidFill>
                <a:schemeClr val="lt1"/>
              </a:solidFill>
              <a:latin typeface="Arial"/>
              <a:ea typeface="Arial"/>
              <a:cs typeface="Arial"/>
              <a:sym typeface="Arial"/>
            </a:endParaRPr>
          </a:p>
        </p:txBody>
      </p:sp>
      <p:sp>
        <p:nvSpPr>
          <p:cNvPr id="318" name="Google Shape;318;p18"/>
          <p:cNvSpPr/>
          <p:nvPr/>
        </p:nvSpPr>
        <p:spPr>
          <a:xfrm>
            <a:off x="685749" y="1411098"/>
            <a:ext cx="1190154" cy="390378"/>
          </a:xfrm>
          <a:prstGeom prst="flowChartAlternateProcess">
            <a:avLst/>
          </a:prstGeom>
          <a:solidFill>
            <a:schemeClr val="accent6"/>
          </a:solidFill>
          <a:ln cap="flat" cmpd="sng" w="9525">
            <a:solidFill>
              <a:schemeClr val="accent6"/>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spcBef>
                <a:spcPts val="0"/>
              </a:spcBef>
              <a:spcAft>
                <a:spcPts val="0"/>
              </a:spcAft>
              <a:buNone/>
            </a:pPr>
            <a:r>
              <a:rPr b="0" i="0" lang="en-US" sz="2200" u="none" cap="none" strike="noStrike">
                <a:solidFill>
                  <a:schemeClr val="lt1"/>
                </a:solidFill>
                <a:latin typeface="Arial"/>
                <a:ea typeface="Arial"/>
                <a:cs typeface="Arial"/>
                <a:sym typeface="Arial"/>
              </a:rPr>
              <a:t>PRO</a:t>
            </a:r>
            <a:endParaRPr b="0" i="0" sz="2200" u="none" cap="none" strike="noStrike">
              <a:solidFill>
                <a:schemeClr val="dk1"/>
              </a:solidFill>
              <a:latin typeface="Arial"/>
              <a:ea typeface="Arial"/>
              <a:cs typeface="Arial"/>
              <a:sym typeface="Arial"/>
            </a:endParaRPr>
          </a:p>
        </p:txBody>
      </p:sp>
      <p:sp>
        <p:nvSpPr>
          <p:cNvPr id="319" name="Google Shape;319;p18"/>
          <p:cNvSpPr/>
          <p:nvPr/>
        </p:nvSpPr>
        <p:spPr>
          <a:xfrm>
            <a:off x="685749" y="3081569"/>
            <a:ext cx="1437172" cy="390378"/>
          </a:xfrm>
          <a:prstGeom prst="flowChartAlternateProcess">
            <a:avLst/>
          </a:prstGeom>
          <a:solidFill>
            <a:schemeClr val="accent6"/>
          </a:solidFill>
          <a:ln cap="flat" cmpd="sng" w="9525">
            <a:solidFill>
              <a:schemeClr val="accent6"/>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spcBef>
                <a:spcPts val="0"/>
              </a:spcBef>
              <a:spcAft>
                <a:spcPts val="0"/>
              </a:spcAft>
              <a:buNone/>
            </a:pPr>
            <a:r>
              <a:rPr b="0" i="0" lang="en-US" sz="2200" u="none" cap="none" strike="noStrike">
                <a:solidFill>
                  <a:schemeClr val="lt1"/>
                </a:solidFill>
                <a:latin typeface="Arial"/>
                <a:ea typeface="Arial"/>
                <a:cs typeface="Arial"/>
                <a:sym typeface="Arial"/>
              </a:rPr>
              <a:t>CONTRO</a:t>
            </a:r>
            <a:endParaRPr b="0" i="0" sz="2200" u="none" cap="none" strike="noStrike">
              <a:solidFill>
                <a:schemeClr val="dk1"/>
              </a:solidFill>
              <a:latin typeface="Arial"/>
              <a:ea typeface="Arial"/>
              <a:cs typeface="Arial"/>
              <a:sym typeface="Arial"/>
            </a:endParaRPr>
          </a:p>
        </p:txBody>
      </p:sp>
      <p:sp>
        <p:nvSpPr>
          <p:cNvPr id="320" name="Google Shape;320;p18"/>
          <p:cNvSpPr txBox="1"/>
          <p:nvPr/>
        </p:nvSpPr>
        <p:spPr>
          <a:xfrm>
            <a:off x="685749" y="1871551"/>
            <a:ext cx="10553463" cy="322854"/>
          </a:xfrm>
          <a:prstGeom prst="rect">
            <a:avLst/>
          </a:prstGeom>
          <a:noFill/>
          <a:ln>
            <a:noFill/>
          </a:ln>
        </p:spPr>
        <p:txBody>
          <a:bodyPr anchorCtr="0" anchor="t" bIns="0" lIns="0" spcFirstLastPara="1" rIns="0" wrap="square" tIns="45400">
            <a:spAutoFit/>
          </a:bodyPr>
          <a:lstStyle/>
          <a:p>
            <a:pPr indent="-171450" lvl="1" marL="293062" marR="0" rtl="0" algn="l">
              <a:spcBef>
                <a:spcPts val="0"/>
              </a:spcBef>
              <a:spcAft>
                <a:spcPts val="0"/>
              </a:spcAft>
              <a:buClr>
                <a:schemeClr val="dk1"/>
              </a:buClr>
              <a:buSzPts val="1800"/>
              <a:buFont typeface="Arial"/>
              <a:buNone/>
            </a:pPr>
            <a:r>
              <a:t/>
            </a:r>
            <a:endParaRPr b="0" i="0" sz="1800" u="none" cap="none" strike="noStrike">
              <a:solidFill>
                <a:srgbClr val="177899"/>
              </a:solidFill>
              <a:latin typeface="Lato"/>
              <a:ea typeface="Lato"/>
              <a:cs typeface="Lato"/>
              <a:sym typeface="Lato"/>
            </a:endParaRPr>
          </a:p>
        </p:txBody>
      </p:sp>
      <p:sp>
        <p:nvSpPr>
          <p:cNvPr id="321" name="Google Shape;321;p18"/>
          <p:cNvSpPr txBox="1"/>
          <p:nvPr/>
        </p:nvSpPr>
        <p:spPr>
          <a:xfrm>
            <a:off x="685749" y="3617624"/>
            <a:ext cx="10553463" cy="322854"/>
          </a:xfrm>
          <a:prstGeom prst="rect">
            <a:avLst/>
          </a:prstGeom>
          <a:noFill/>
          <a:ln>
            <a:noFill/>
          </a:ln>
        </p:spPr>
        <p:txBody>
          <a:bodyPr anchorCtr="0" anchor="t" bIns="0" lIns="0" spcFirstLastPara="1" rIns="0" wrap="square" tIns="45400">
            <a:spAutoFit/>
          </a:bodyPr>
          <a:lstStyle/>
          <a:p>
            <a:pPr indent="-171450" lvl="1" marL="293062" marR="0" rtl="0" algn="l">
              <a:spcBef>
                <a:spcPts val="0"/>
              </a:spcBef>
              <a:spcAft>
                <a:spcPts val="0"/>
              </a:spcAft>
              <a:buClr>
                <a:schemeClr val="dk1"/>
              </a:buClr>
              <a:buSzPts val="1800"/>
              <a:buFont typeface="Arial"/>
              <a:buNone/>
            </a:pPr>
            <a:r>
              <a:t/>
            </a:r>
            <a:endParaRPr b="0" i="0" sz="1800" u="none" cap="none" strike="noStrike">
              <a:solidFill>
                <a:srgbClr val="177899"/>
              </a:solidFill>
              <a:latin typeface="Lato"/>
              <a:ea typeface="Lato"/>
              <a:cs typeface="Lato"/>
              <a:sym typeface="Lato"/>
            </a:endParaRPr>
          </a:p>
        </p:txBody>
      </p:sp>
      <p:sp>
        <p:nvSpPr>
          <p:cNvPr id="322" name="Google Shape;322;p18"/>
          <p:cNvSpPr/>
          <p:nvPr/>
        </p:nvSpPr>
        <p:spPr>
          <a:xfrm>
            <a:off x="2319247" y="5041813"/>
            <a:ext cx="5718227" cy="1498946"/>
          </a:xfrm>
          <a:prstGeom prst="flowChartAlternateProcess">
            <a:avLst/>
          </a:prstGeom>
          <a:solidFill>
            <a:schemeClr val="accent6"/>
          </a:solidFill>
          <a:ln cap="flat" cmpd="sng" w="9525">
            <a:solidFill>
              <a:schemeClr val="accent6"/>
            </a:solidFill>
            <a:prstDash val="solid"/>
            <a:round/>
            <a:headEnd len="sm" w="sm" type="none"/>
            <a:tailEnd len="sm" w="sm" type="none"/>
          </a:ln>
        </p:spPr>
        <p:txBody>
          <a:bodyPr anchorCtr="0" anchor="ctr" bIns="45700" lIns="45700" spcFirstLastPara="1" rIns="45700" wrap="square" tIns="45700">
            <a:noAutofit/>
          </a:bodyPr>
          <a:lstStyle/>
          <a:p>
            <a:pPr indent="-171450" lvl="0" marL="285750" marR="0" rtl="0" algn="l">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a:p>
            <a:pPr indent="-285750" lvl="0" marL="28575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CER di dimensione medio-grande (oltre i 100 membri)</a:t>
            </a:r>
            <a:endParaRPr/>
          </a:p>
          <a:p>
            <a:pPr indent="-285750" lvl="0" marL="28575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CER  con forte partecipazione da parte del Comune</a:t>
            </a:r>
            <a:endParaRPr/>
          </a:p>
          <a:p>
            <a:pPr indent="-171450" lvl="0" marL="285750" marR="0" rtl="0" algn="l">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3" name="Google Shape;323;p18"/>
          <p:cNvSpPr/>
          <p:nvPr/>
        </p:nvSpPr>
        <p:spPr>
          <a:xfrm>
            <a:off x="685749" y="5368334"/>
            <a:ext cx="617850" cy="679650"/>
          </a:xfrm>
          <a:prstGeom prst="chevron">
            <a:avLst>
              <a:gd fmla="val 50000" name="adj"/>
            </a:avLst>
          </a:prstGeom>
          <a:solidFill>
            <a:srgbClr val="00689D"/>
          </a:solidFill>
          <a:ln cap="flat" cmpd="sng" w="25400">
            <a:solidFill>
              <a:srgbClr val="4C688C"/>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700" u="none" cap="none" strike="noStrike">
              <a:solidFill>
                <a:schemeClr val="dk1"/>
              </a:solidFill>
              <a:latin typeface="Arial"/>
              <a:ea typeface="Arial"/>
              <a:cs typeface="Arial"/>
              <a:sym typeface="Arial"/>
            </a:endParaRPr>
          </a:p>
        </p:txBody>
      </p:sp>
      <p:sp>
        <p:nvSpPr>
          <p:cNvPr id="324" name="Google Shape;324;p18"/>
          <p:cNvSpPr/>
          <p:nvPr/>
        </p:nvSpPr>
        <p:spPr>
          <a:xfrm>
            <a:off x="1303588" y="5368334"/>
            <a:ext cx="617850" cy="679650"/>
          </a:xfrm>
          <a:prstGeom prst="chevron">
            <a:avLst>
              <a:gd fmla="val 50000" name="adj"/>
            </a:avLst>
          </a:prstGeom>
          <a:solidFill>
            <a:srgbClr val="00689D"/>
          </a:solidFill>
          <a:ln cap="flat" cmpd="sng" w="25400">
            <a:solidFill>
              <a:srgbClr val="4C688C"/>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b="0" i="0" sz="700" u="none" cap="none" strike="noStrike">
              <a:solidFill>
                <a:schemeClr val="dk1"/>
              </a:solidFill>
              <a:latin typeface="Arial"/>
              <a:ea typeface="Arial"/>
              <a:cs typeface="Arial"/>
              <a:sym typeface="Arial"/>
            </a:endParaRPr>
          </a:p>
        </p:txBody>
      </p:sp>
      <p:sp>
        <p:nvSpPr>
          <p:cNvPr id="325" name="Google Shape;325;p18"/>
          <p:cNvSpPr txBox="1"/>
          <p:nvPr/>
        </p:nvSpPr>
        <p:spPr>
          <a:xfrm>
            <a:off x="685749" y="1871551"/>
            <a:ext cx="10553463" cy="928148"/>
          </a:xfrm>
          <a:prstGeom prst="rect">
            <a:avLst/>
          </a:prstGeom>
          <a:noFill/>
          <a:ln>
            <a:noFill/>
          </a:ln>
        </p:spPr>
        <p:txBody>
          <a:bodyPr anchorCtr="0" anchor="t" bIns="0" lIns="0" spcFirstLastPara="1" rIns="0" wrap="square" tIns="45400">
            <a:spAutoFit/>
          </a:bodyPr>
          <a:lstStyle/>
          <a:p>
            <a:pPr indent="-285750" lvl="1" marL="293062" marR="0" rtl="0" algn="l">
              <a:spcBef>
                <a:spcPts val="0"/>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Espressamente ammessa dalla Corte dei Conti per le iniziative di partenariato pubblico privato;</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È prevista una forma di partecipazione qualificata da parte del Comune (in termini di finanziamento e/o di designazione dell’organo di gestione). </a:t>
            </a:r>
            <a:endParaRPr/>
          </a:p>
        </p:txBody>
      </p:sp>
      <p:sp>
        <p:nvSpPr>
          <p:cNvPr id="326" name="Google Shape;326;p18"/>
          <p:cNvSpPr txBox="1"/>
          <p:nvPr/>
        </p:nvSpPr>
        <p:spPr>
          <a:xfrm>
            <a:off x="685749" y="3607298"/>
            <a:ext cx="10553463" cy="1584738"/>
          </a:xfrm>
          <a:prstGeom prst="rect">
            <a:avLst/>
          </a:prstGeom>
          <a:noFill/>
          <a:ln>
            <a:noFill/>
          </a:ln>
        </p:spPr>
        <p:txBody>
          <a:bodyPr anchorCtr="0" anchor="t" bIns="0" lIns="0" spcFirstLastPara="1" rIns="0" wrap="square" tIns="45400">
            <a:spAutoFit/>
          </a:bodyPr>
          <a:lstStyle/>
          <a:p>
            <a:pPr indent="-285750" lvl="1" marL="293062" marR="0" rtl="0" algn="l">
              <a:spcBef>
                <a:spcPts val="0"/>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Costi di costituzione alti in quanto deve essere costituita dinanzi a notaio con attribuzione della personalità giuridica;</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Il soggetto pubblico che partecipa è tenuto all’applicazione del Codice dei Contratti Pubblici;</a:t>
            </a:r>
            <a:endParaRPr/>
          </a:p>
          <a:p>
            <a:pPr indent="-285750" lvl="1" marL="293062" marR="0" rtl="0" algn="l">
              <a:spcBef>
                <a:spcPts val="358"/>
              </a:spcBef>
              <a:spcAft>
                <a:spcPts val="0"/>
              </a:spcAft>
              <a:buClr>
                <a:srgbClr val="177899"/>
              </a:buClr>
              <a:buSzPts val="1800"/>
              <a:buFont typeface="Arial"/>
              <a:buChar char="•"/>
            </a:pPr>
            <a:r>
              <a:rPr b="0" i="0" lang="en-US" sz="1800" u="none" cap="none" strike="noStrike">
                <a:solidFill>
                  <a:srgbClr val="177899"/>
                </a:solidFill>
                <a:latin typeface="Lato"/>
                <a:ea typeface="Lato"/>
                <a:cs typeface="Lato"/>
                <a:sym typeface="Lato"/>
              </a:rPr>
              <a:t>Cittadini con minor tutele dal punto di vista della governance.</a:t>
            </a:r>
            <a:endParaRPr/>
          </a:p>
          <a:p>
            <a:pPr indent="-171450" lvl="1" marL="293062" marR="0" rtl="0" algn="l">
              <a:spcBef>
                <a:spcPts val="358"/>
              </a:spcBef>
              <a:spcAft>
                <a:spcPts val="0"/>
              </a:spcAft>
              <a:buClr>
                <a:srgbClr val="177899"/>
              </a:buClr>
              <a:buSzPts val="1800"/>
              <a:buFont typeface="Arial"/>
              <a:buNone/>
            </a:pPr>
            <a:r>
              <a:t/>
            </a:r>
            <a:endParaRPr b="0" i="0" sz="1800" u="none" cap="none" strike="noStrike">
              <a:solidFill>
                <a:srgbClr val="177899"/>
              </a:solidFill>
              <a:latin typeface="Lato"/>
              <a:ea typeface="Lato"/>
              <a:cs typeface="Lato"/>
              <a:sym typeface="Lato"/>
            </a:endParaRPr>
          </a:p>
        </p:txBody>
      </p:sp>
    </p:spTree>
  </p:cSld>
  <p:clrMapOvr>
    <a:masterClrMapping/>
  </p:clrMapOvr>
  <mc:AlternateContent>
    <mc:Choice Requires="p14">
      <p:transition spd="slow" p14:dur="1600">
        <p14:gallery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g2d76cd19956_0_113"/>
          <p:cNvSpPr txBox="1"/>
          <p:nvPr>
            <p:ph idx="1" type="subTitle"/>
          </p:nvPr>
        </p:nvSpPr>
        <p:spPr>
          <a:xfrm>
            <a:off x="-827400" y="3342875"/>
            <a:ext cx="12719100" cy="1655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400"/>
              <a:buNone/>
            </a:pPr>
            <a:r>
              <a:rPr lang="en-US" sz="5500">
                <a:solidFill>
                  <a:srgbClr val="00689D"/>
                </a:solidFill>
                <a:latin typeface="Montserrat Black"/>
                <a:ea typeface="Montserrat Black"/>
                <a:cs typeface="Montserrat Black"/>
                <a:sym typeface="Montserrat Black"/>
              </a:rPr>
              <a:t>La definizione degli obiettivi economici, sociali e ambientali</a:t>
            </a:r>
            <a:endParaRPr sz="5500">
              <a:solidFill>
                <a:srgbClr val="00689D"/>
              </a:solidFill>
              <a:latin typeface="Montserrat Black"/>
              <a:ea typeface="Montserrat Black"/>
              <a:cs typeface="Montserrat Black"/>
              <a:sym typeface="Montserrat Black"/>
            </a:endParaRPr>
          </a:p>
        </p:txBody>
      </p:sp>
      <p:pic>
        <p:nvPicPr>
          <p:cNvPr id="332" name="Google Shape;332;g2d76cd19956_0_113"/>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333" name="Google Shape;333;g2d76cd19956_0_113"/>
          <p:cNvSpPr/>
          <p:nvPr/>
        </p:nvSpPr>
        <p:spPr>
          <a:xfrm>
            <a:off x="0" y="994288"/>
            <a:ext cx="8019300" cy="1436700"/>
          </a:xfrm>
          <a:prstGeom prst="roundRect">
            <a:avLst>
              <a:gd fmla="val 16667" name="adj"/>
            </a:avLst>
          </a:prstGeom>
          <a:solidFill>
            <a:srgbClr val="00689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highlight>
                <a:srgbClr val="00689D"/>
              </a:highlight>
              <a:latin typeface="Calibri"/>
              <a:ea typeface="Calibri"/>
              <a:cs typeface="Calibri"/>
              <a:sym typeface="Calibri"/>
            </a:endParaRPr>
          </a:p>
        </p:txBody>
      </p:sp>
      <p:sp>
        <p:nvSpPr>
          <p:cNvPr id="334" name="Google Shape;334;g2d76cd19956_0_113"/>
          <p:cNvSpPr txBox="1"/>
          <p:nvPr>
            <p:ph type="ctrTitle"/>
          </p:nvPr>
        </p:nvSpPr>
        <p:spPr>
          <a:xfrm>
            <a:off x="130650" y="1097038"/>
            <a:ext cx="7518300" cy="1231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sz="8000">
                <a:solidFill>
                  <a:srgbClr val="70AD47"/>
                </a:solidFill>
                <a:latin typeface="Montserrat Black"/>
                <a:ea typeface="Montserrat Black"/>
                <a:cs typeface="Montserrat Black"/>
                <a:sym typeface="Montserrat Black"/>
              </a:rPr>
              <a:t>Green at you</a:t>
            </a:r>
            <a:endParaRPr sz="8000">
              <a:solidFill>
                <a:srgbClr val="70AD47"/>
              </a:solidFill>
              <a:latin typeface="Montserrat Black"/>
              <a:ea typeface="Montserrat Black"/>
              <a:cs typeface="Montserrat Black"/>
              <a:sym typeface="Montserrat Black"/>
            </a:endParaRPr>
          </a:p>
        </p:txBody>
      </p:sp>
      <p:sp>
        <p:nvSpPr>
          <p:cNvPr id="335" name="Google Shape;335;g2d76cd19956_0_113"/>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g2d76cd19956_0_105"/>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Obiettivi Economici</a:t>
            </a:r>
            <a:endParaRPr/>
          </a:p>
        </p:txBody>
      </p:sp>
      <p:sp>
        <p:nvSpPr>
          <p:cNvPr id="341" name="Google Shape;341;g2d76cd19956_0_105"/>
          <p:cNvSpPr txBox="1"/>
          <p:nvPr>
            <p:ph idx="1" type="body"/>
          </p:nvPr>
        </p:nvSpPr>
        <p:spPr>
          <a:xfrm>
            <a:off x="838200" y="1840600"/>
            <a:ext cx="10515600" cy="2495400"/>
          </a:xfrm>
          <a:prstGeom prst="rect">
            <a:avLst/>
          </a:prstGeom>
          <a:noFill/>
          <a:ln>
            <a:noFill/>
          </a:ln>
        </p:spPr>
        <p:txBody>
          <a:bodyPr anchorCtr="0" anchor="t" bIns="0" lIns="0" spcFirstLastPara="1" rIns="0" wrap="square" tIns="54600">
            <a:spAutoFit/>
          </a:bodyPr>
          <a:lstStyle/>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Riduzione dei costi</a:t>
            </a:r>
            <a:r>
              <a:rPr lang="en-US" sz="2200">
                <a:latin typeface="Open Sans"/>
                <a:ea typeface="Open Sans"/>
                <a:cs typeface="Open Sans"/>
                <a:sym typeface="Open Sans"/>
              </a:rPr>
              <a:t>: I membri possono abbattere i costi energetici grazie all'autoproduzione e alla condivisione dell'energia.</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Ritorno sugli investimenti</a:t>
            </a:r>
            <a:r>
              <a:rPr lang="en-US" sz="2200">
                <a:latin typeface="Open Sans"/>
                <a:ea typeface="Open Sans"/>
                <a:cs typeface="Open Sans"/>
                <a:sym typeface="Open Sans"/>
              </a:rPr>
              <a:t>: Incentivi statali e risparmi energetici aumentano i vantaggi derivanti dagli investimenti nelle CER.</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Sviluppo locale</a:t>
            </a:r>
            <a:r>
              <a:rPr lang="en-US" sz="2200">
                <a:latin typeface="Open Sans"/>
                <a:ea typeface="Open Sans"/>
                <a:cs typeface="Open Sans"/>
                <a:sym typeface="Open Sans"/>
              </a:rPr>
              <a:t>: Le CER promuovono l’economia locale, creando opportunità per aziende e professionisti del territorio.</a:t>
            </a:r>
            <a:endParaRPr sz="2200">
              <a:latin typeface="Open Sans"/>
              <a:ea typeface="Open Sans"/>
              <a:cs typeface="Open Sans"/>
              <a:sym typeface="Open Sans"/>
            </a:endParaRPr>
          </a:p>
        </p:txBody>
      </p:sp>
      <p:grpSp>
        <p:nvGrpSpPr>
          <p:cNvPr id="342" name="Google Shape;342;g2d76cd19956_0_105"/>
          <p:cNvGrpSpPr/>
          <p:nvPr/>
        </p:nvGrpSpPr>
        <p:grpSpPr>
          <a:xfrm>
            <a:off x="0" y="5114547"/>
            <a:ext cx="12192000" cy="1743456"/>
            <a:chOff x="0" y="5114547"/>
            <a:chExt cx="12192000" cy="1743456"/>
          </a:xfrm>
        </p:grpSpPr>
        <p:pic>
          <p:nvPicPr>
            <p:cNvPr id="343" name="Google Shape;343;g2d76cd19956_0_105"/>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344" name="Google Shape;344;g2d76cd19956_0_105"/>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g2d76cd19956_0_124"/>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Riduzione della Bolletta Energetica</a:t>
            </a:r>
            <a:endParaRPr/>
          </a:p>
        </p:txBody>
      </p:sp>
      <p:sp>
        <p:nvSpPr>
          <p:cNvPr id="350" name="Google Shape;350;g2d76cd19956_0_124"/>
          <p:cNvSpPr txBox="1"/>
          <p:nvPr>
            <p:ph idx="1" type="body"/>
          </p:nvPr>
        </p:nvSpPr>
        <p:spPr>
          <a:xfrm>
            <a:off x="838200" y="1840600"/>
            <a:ext cx="10515600" cy="2495400"/>
          </a:xfrm>
          <a:prstGeom prst="rect">
            <a:avLst/>
          </a:prstGeom>
          <a:noFill/>
          <a:ln>
            <a:noFill/>
          </a:ln>
        </p:spPr>
        <p:txBody>
          <a:bodyPr anchorCtr="0" anchor="t" bIns="0" lIns="0" spcFirstLastPara="1" rIns="0" wrap="square" tIns="54600">
            <a:spAutoFit/>
          </a:bodyPr>
          <a:lstStyle/>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Condivisione energetica</a:t>
            </a:r>
            <a:r>
              <a:rPr lang="en-US" sz="2200">
                <a:latin typeface="Open Sans"/>
                <a:ea typeface="Open Sans"/>
                <a:cs typeface="Open Sans"/>
                <a:sym typeface="Open Sans"/>
              </a:rPr>
              <a:t>: I membri della CER consumano l’energia prodotta localmente, riducendo la dipendenza dalle grandi utility energetiche.</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Incentivi economici</a:t>
            </a:r>
            <a:r>
              <a:rPr lang="en-US" sz="2200">
                <a:latin typeface="Open Sans"/>
                <a:ea typeface="Open Sans"/>
                <a:cs typeface="Open Sans"/>
                <a:sym typeface="Open Sans"/>
              </a:rPr>
              <a:t>:</a:t>
            </a:r>
            <a:r>
              <a:rPr b="1" lang="en-US" sz="2200">
                <a:latin typeface="Open Sans"/>
                <a:ea typeface="Open Sans"/>
                <a:cs typeface="Open Sans"/>
                <a:sym typeface="Open Sans"/>
              </a:rPr>
              <a:t> </a:t>
            </a:r>
            <a:r>
              <a:rPr lang="en-US" sz="2200">
                <a:latin typeface="Open Sans"/>
                <a:ea typeface="Open Sans"/>
                <a:cs typeface="Open Sans"/>
                <a:sym typeface="Open Sans"/>
              </a:rPr>
              <a:t>Gli incentivi previsti dal governo, come il "superbonus" o il "conto energia", aumentano i benefici economici.</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Autonomia energetica</a:t>
            </a:r>
            <a:r>
              <a:rPr lang="en-US" sz="2200">
                <a:latin typeface="Open Sans"/>
                <a:ea typeface="Open Sans"/>
                <a:cs typeface="Open Sans"/>
                <a:sym typeface="Open Sans"/>
              </a:rPr>
              <a:t>: Minore esposizione alle fluttuazioni dei prezzi dell'energia sui mercati internazionali.</a:t>
            </a:r>
            <a:endParaRPr sz="2200">
              <a:latin typeface="Open Sans"/>
              <a:ea typeface="Open Sans"/>
              <a:cs typeface="Open Sans"/>
              <a:sym typeface="Open Sans"/>
            </a:endParaRPr>
          </a:p>
        </p:txBody>
      </p:sp>
      <p:grpSp>
        <p:nvGrpSpPr>
          <p:cNvPr id="351" name="Google Shape;351;g2d76cd19956_0_124"/>
          <p:cNvGrpSpPr/>
          <p:nvPr/>
        </p:nvGrpSpPr>
        <p:grpSpPr>
          <a:xfrm>
            <a:off x="0" y="5114547"/>
            <a:ext cx="12192000" cy="1743456"/>
            <a:chOff x="0" y="5114547"/>
            <a:chExt cx="12192000" cy="1743456"/>
          </a:xfrm>
        </p:grpSpPr>
        <p:pic>
          <p:nvPicPr>
            <p:cNvPr id="352" name="Google Shape;352;g2d76cd19956_0_124"/>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353" name="Google Shape;353;g2d76cd19956_0_124"/>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2d76cd19956_0_135"/>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Sviluppo Economico Locale</a:t>
            </a:r>
            <a:endParaRPr/>
          </a:p>
        </p:txBody>
      </p:sp>
      <p:sp>
        <p:nvSpPr>
          <p:cNvPr id="359" name="Google Shape;359;g2d76cd19956_0_135"/>
          <p:cNvSpPr txBox="1"/>
          <p:nvPr>
            <p:ph idx="1" type="body"/>
          </p:nvPr>
        </p:nvSpPr>
        <p:spPr>
          <a:xfrm>
            <a:off x="838200" y="1840600"/>
            <a:ext cx="10515600" cy="2495400"/>
          </a:xfrm>
          <a:prstGeom prst="rect">
            <a:avLst/>
          </a:prstGeom>
          <a:noFill/>
          <a:ln>
            <a:noFill/>
          </a:ln>
        </p:spPr>
        <p:txBody>
          <a:bodyPr anchorCtr="0" anchor="t" bIns="0" lIns="0" spcFirstLastPara="1" rIns="0" wrap="square" tIns="54600">
            <a:spAutoFit/>
          </a:bodyPr>
          <a:lstStyle/>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Nuovi posti di lavoro</a:t>
            </a:r>
            <a:r>
              <a:rPr lang="en-US" sz="2200">
                <a:latin typeface="Open Sans"/>
                <a:ea typeface="Open Sans"/>
                <a:cs typeface="Open Sans"/>
                <a:sym typeface="Open Sans"/>
              </a:rPr>
              <a:t>: L’installazione e la manutenzione degli impianti rinnovabili generano occupazione a livello locale.</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Filiera corta dell’energia</a:t>
            </a:r>
            <a:r>
              <a:rPr lang="en-US" sz="2200">
                <a:latin typeface="Open Sans"/>
                <a:ea typeface="Open Sans"/>
                <a:cs typeface="Open Sans"/>
                <a:sym typeface="Open Sans"/>
              </a:rPr>
              <a:t>: Coinvolgimento di aziende locali per la produzione, installazione e gestione degli impianti.</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Attrazione di investimenti</a:t>
            </a:r>
            <a:r>
              <a:rPr lang="en-US" sz="2200">
                <a:latin typeface="Open Sans"/>
                <a:ea typeface="Open Sans"/>
                <a:cs typeface="Open Sans"/>
                <a:sym typeface="Open Sans"/>
              </a:rPr>
              <a:t>: Le CER possono attirare capitali verso le comunità, favorendo progetti di sviluppo sostenibile.</a:t>
            </a:r>
            <a:endParaRPr b="1" sz="2200">
              <a:latin typeface="Open Sans"/>
              <a:ea typeface="Open Sans"/>
              <a:cs typeface="Open Sans"/>
              <a:sym typeface="Open Sans"/>
            </a:endParaRPr>
          </a:p>
        </p:txBody>
      </p:sp>
      <p:grpSp>
        <p:nvGrpSpPr>
          <p:cNvPr id="360" name="Google Shape;360;g2d76cd19956_0_135"/>
          <p:cNvGrpSpPr/>
          <p:nvPr/>
        </p:nvGrpSpPr>
        <p:grpSpPr>
          <a:xfrm>
            <a:off x="0" y="5114547"/>
            <a:ext cx="12192000" cy="1743456"/>
            <a:chOff x="0" y="5114547"/>
            <a:chExt cx="12192000" cy="1743456"/>
          </a:xfrm>
        </p:grpSpPr>
        <p:pic>
          <p:nvPicPr>
            <p:cNvPr id="361" name="Google Shape;361;g2d76cd19956_0_135"/>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362" name="Google Shape;362;g2d76cd19956_0_135"/>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g2d76cd19956_0_143"/>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Obiettivi Sociali</a:t>
            </a:r>
            <a:endParaRPr/>
          </a:p>
        </p:txBody>
      </p:sp>
      <p:sp>
        <p:nvSpPr>
          <p:cNvPr id="368" name="Google Shape;368;g2d76cd19956_0_143"/>
          <p:cNvSpPr txBox="1"/>
          <p:nvPr>
            <p:ph idx="1" type="body"/>
          </p:nvPr>
        </p:nvSpPr>
        <p:spPr>
          <a:xfrm>
            <a:off x="838200" y="1840600"/>
            <a:ext cx="10515600" cy="2495400"/>
          </a:xfrm>
          <a:prstGeom prst="rect">
            <a:avLst/>
          </a:prstGeom>
          <a:noFill/>
          <a:ln>
            <a:noFill/>
          </a:ln>
        </p:spPr>
        <p:txBody>
          <a:bodyPr anchorCtr="0" anchor="t" bIns="0" lIns="0" spcFirstLastPara="1" rIns="0" wrap="square" tIns="54600">
            <a:spAutoFit/>
          </a:bodyPr>
          <a:lstStyle/>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Riduzione della povertà energetica</a:t>
            </a:r>
            <a:r>
              <a:rPr lang="en-US" sz="2200">
                <a:latin typeface="Open Sans"/>
                <a:ea typeface="Open Sans"/>
                <a:cs typeface="Open Sans"/>
                <a:sym typeface="Open Sans"/>
              </a:rPr>
              <a:t>: Accesso all’energia a costi contenuti per famiglie a basso reddito.</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Coinvolgimento della comunità</a:t>
            </a:r>
            <a:r>
              <a:rPr lang="en-US" sz="2200">
                <a:latin typeface="Open Sans"/>
                <a:ea typeface="Open Sans"/>
                <a:cs typeface="Open Sans"/>
                <a:sym typeface="Open Sans"/>
              </a:rPr>
              <a:t>: Le CER promuovono un senso di appartenenza e responsabilità condivisa.</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Miglioramento della qualità della vita</a:t>
            </a:r>
            <a:r>
              <a:rPr lang="en-US" sz="2200">
                <a:latin typeface="Open Sans"/>
                <a:ea typeface="Open Sans"/>
                <a:cs typeface="Open Sans"/>
                <a:sym typeface="Open Sans"/>
              </a:rPr>
              <a:t>: Un accesso più equo e sostenibile all’energia contribuisce al benessere collettivo.</a:t>
            </a:r>
            <a:endParaRPr b="1" sz="2200">
              <a:latin typeface="Open Sans"/>
              <a:ea typeface="Open Sans"/>
              <a:cs typeface="Open Sans"/>
              <a:sym typeface="Open Sans"/>
            </a:endParaRPr>
          </a:p>
        </p:txBody>
      </p:sp>
      <p:grpSp>
        <p:nvGrpSpPr>
          <p:cNvPr id="369" name="Google Shape;369;g2d76cd19956_0_143"/>
          <p:cNvGrpSpPr/>
          <p:nvPr/>
        </p:nvGrpSpPr>
        <p:grpSpPr>
          <a:xfrm>
            <a:off x="0" y="5114547"/>
            <a:ext cx="12192000" cy="1743456"/>
            <a:chOff x="0" y="5114547"/>
            <a:chExt cx="12192000" cy="1743456"/>
          </a:xfrm>
        </p:grpSpPr>
        <p:pic>
          <p:nvPicPr>
            <p:cNvPr id="370" name="Google Shape;370;g2d76cd19956_0_143"/>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371" name="Google Shape;371;g2d76cd19956_0_143"/>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2d76cd19956_0_151"/>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Inclusione Sociale e Partecipazione</a:t>
            </a:r>
            <a:endParaRPr/>
          </a:p>
        </p:txBody>
      </p:sp>
      <p:sp>
        <p:nvSpPr>
          <p:cNvPr id="377" name="Google Shape;377;g2d76cd19956_0_151"/>
          <p:cNvSpPr txBox="1"/>
          <p:nvPr>
            <p:ph idx="1" type="body"/>
          </p:nvPr>
        </p:nvSpPr>
        <p:spPr>
          <a:xfrm>
            <a:off x="838200" y="1840600"/>
            <a:ext cx="10515600" cy="2495400"/>
          </a:xfrm>
          <a:prstGeom prst="rect">
            <a:avLst/>
          </a:prstGeom>
          <a:noFill/>
          <a:ln>
            <a:noFill/>
          </a:ln>
        </p:spPr>
        <p:txBody>
          <a:bodyPr anchorCtr="0" anchor="t" bIns="0" lIns="0" spcFirstLastPara="1" rIns="0" wrap="square" tIns="54600">
            <a:spAutoFit/>
          </a:bodyPr>
          <a:lstStyle/>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Governance partecipativa</a:t>
            </a:r>
            <a:r>
              <a:rPr lang="en-US" sz="2200">
                <a:latin typeface="Open Sans"/>
                <a:ea typeface="Open Sans"/>
                <a:cs typeface="Open Sans"/>
                <a:sym typeface="Open Sans"/>
              </a:rPr>
              <a:t>: Ogni membro della CER ha voce in capitolo, creando un modello inclusivo e democratico.</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Accesso universale all’energia</a:t>
            </a:r>
            <a:r>
              <a:rPr lang="en-US" sz="2200">
                <a:latin typeface="Open Sans"/>
                <a:ea typeface="Open Sans"/>
                <a:cs typeface="Open Sans"/>
                <a:sym typeface="Open Sans"/>
              </a:rPr>
              <a:t>: Anche le famiglie vulnerabili possono beneficiare delle CER grazie a politiche di supporto.</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Rafforzamento della coesione sociale</a:t>
            </a:r>
            <a:r>
              <a:rPr lang="en-US" sz="2200">
                <a:latin typeface="Open Sans"/>
                <a:ea typeface="Open Sans"/>
                <a:cs typeface="Open Sans"/>
                <a:sym typeface="Open Sans"/>
              </a:rPr>
              <a:t>: Lavorare insieme per un obiettivo comune promuove relazioni comunitarie più solide.</a:t>
            </a:r>
            <a:endParaRPr b="1" sz="2200">
              <a:latin typeface="Open Sans"/>
              <a:ea typeface="Open Sans"/>
              <a:cs typeface="Open Sans"/>
              <a:sym typeface="Open Sans"/>
            </a:endParaRPr>
          </a:p>
        </p:txBody>
      </p:sp>
      <p:grpSp>
        <p:nvGrpSpPr>
          <p:cNvPr id="378" name="Google Shape;378;g2d76cd19956_0_151"/>
          <p:cNvGrpSpPr/>
          <p:nvPr/>
        </p:nvGrpSpPr>
        <p:grpSpPr>
          <a:xfrm>
            <a:off x="0" y="5114547"/>
            <a:ext cx="12192000" cy="1743456"/>
            <a:chOff x="0" y="5114547"/>
            <a:chExt cx="12192000" cy="1743456"/>
          </a:xfrm>
        </p:grpSpPr>
        <p:pic>
          <p:nvPicPr>
            <p:cNvPr id="379" name="Google Shape;379;g2d76cd19956_0_151"/>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380" name="Google Shape;380;g2d76cd19956_0_151"/>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g2d76cd19956_0_165"/>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Educazione e Consapevolezza</a:t>
            </a:r>
            <a:endParaRPr/>
          </a:p>
        </p:txBody>
      </p:sp>
      <p:sp>
        <p:nvSpPr>
          <p:cNvPr id="386" name="Google Shape;386;g2d76cd19956_0_165"/>
          <p:cNvSpPr txBox="1"/>
          <p:nvPr>
            <p:ph idx="1" type="body"/>
          </p:nvPr>
        </p:nvSpPr>
        <p:spPr>
          <a:xfrm>
            <a:off x="838200" y="1840600"/>
            <a:ext cx="10515600" cy="2495400"/>
          </a:xfrm>
          <a:prstGeom prst="rect">
            <a:avLst/>
          </a:prstGeom>
          <a:noFill/>
          <a:ln>
            <a:noFill/>
          </a:ln>
        </p:spPr>
        <p:txBody>
          <a:bodyPr anchorCtr="0" anchor="t" bIns="0" lIns="0" spcFirstLastPara="1" rIns="0" wrap="square" tIns="54600">
            <a:spAutoFit/>
          </a:bodyPr>
          <a:lstStyle/>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Formazione</a:t>
            </a:r>
            <a:r>
              <a:rPr lang="en-US" sz="2200">
                <a:latin typeface="Open Sans"/>
                <a:ea typeface="Open Sans"/>
                <a:cs typeface="Open Sans"/>
                <a:sym typeface="Open Sans"/>
              </a:rPr>
              <a:t>: Le CER possono organizzare workshop e seminari per sensibilizzare i cittadini sui temi energetici.</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Cultura della sostenibilità</a:t>
            </a:r>
            <a:r>
              <a:rPr lang="en-US" sz="2200">
                <a:latin typeface="Open Sans"/>
                <a:ea typeface="Open Sans"/>
                <a:cs typeface="Open Sans"/>
                <a:sym typeface="Open Sans"/>
              </a:rPr>
              <a:t>: Incrementare la consapevolezza sull’importanza delle energie rinnovabili e del risparmio energetico.</a:t>
            </a:r>
            <a:endParaRPr sz="2200">
              <a:latin typeface="Open Sans"/>
              <a:ea typeface="Open Sans"/>
              <a:cs typeface="Open Sans"/>
              <a:sym typeface="Open Sans"/>
            </a:endParaRPr>
          </a:p>
          <a:p>
            <a:pPr indent="-254000" lvl="0" marL="228600" marR="130810" rtl="0" algn="l">
              <a:lnSpc>
                <a:spcPct val="108214"/>
              </a:lnSpc>
              <a:spcBef>
                <a:spcPts val="1050"/>
              </a:spcBef>
              <a:spcAft>
                <a:spcPts val="0"/>
              </a:spcAft>
              <a:buSzPts val="2200"/>
              <a:buFont typeface="Open Sans"/>
              <a:buChar char="•"/>
            </a:pPr>
            <a:r>
              <a:rPr b="1" lang="en-US" sz="2200">
                <a:latin typeface="Open Sans"/>
                <a:ea typeface="Open Sans"/>
                <a:cs typeface="Open Sans"/>
                <a:sym typeface="Open Sans"/>
              </a:rPr>
              <a:t>Empowerment locale</a:t>
            </a:r>
            <a:r>
              <a:rPr lang="en-US" sz="2200">
                <a:latin typeface="Open Sans"/>
                <a:ea typeface="Open Sans"/>
                <a:cs typeface="Open Sans"/>
                <a:sym typeface="Open Sans"/>
              </a:rPr>
              <a:t>: Fornire ai membri le conoscenze per prendere decisioni informate sulle questioni energetiche.</a:t>
            </a:r>
            <a:endParaRPr b="1" sz="2200">
              <a:latin typeface="Open Sans"/>
              <a:ea typeface="Open Sans"/>
              <a:cs typeface="Open Sans"/>
              <a:sym typeface="Open Sans"/>
            </a:endParaRPr>
          </a:p>
        </p:txBody>
      </p:sp>
      <p:grpSp>
        <p:nvGrpSpPr>
          <p:cNvPr id="387" name="Google Shape;387;g2d76cd19956_0_165"/>
          <p:cNvGrpSpPr/>
          <p:nvPr/>
        </p:nvGrpSpPr>
        <p:grpSpPr>
          <a:xfrm>
            <a:off x="0" y="5114547"/>
            <a:ext cx="12192000" cy="1743456"/>
            <a:chOff x="0" y="5114547"/>
            <a:chExt cx="12192000" cy="1743456"/>
          </a:xfrm>
        </p:grpSpPr>
        <p:pic>
          <p:nvPicPr>
            <p:cNvPr id="388" name="Google Shape;388;g2d76cd19956_0_165"/>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389" name="Google Shape;389;g2d76cd19956_0_165"/>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2d76cd19956_0_175"/>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Benefici Ambientali come Obiettivo Condiviso</a:t>
            </a:r>
            <a:endParaRPr/>
          </a:p>
        </p:txBody>
      </p:sp>
      <p:sp>
        <p:nvSpPr>
          <p:cNvPr id="395" name="Google Shape;395;g2d76cd19956_0_175"/>
          <p:cNvSpPr txBox="1"/>
          <p:nvPr>
            <p:ph idx="1" type="body"/>
          </p:nvPr>
        </p:nvSpPr>
        <p:spPr>
          <a:xfrm>
            <a:off x="838200" y="1840600"/>
            <a:ext cx="10515600" cy="2340900"/>
          </a:xfrm>
          <a:prstGeom prst="rect">
            <a:avLst/>
          </a:prstGeom>
          <a:noFill/>
          <a:ln>
            <a:noFill/>
          </a:ln>
        </p:spPr>
        <p:txBody>
          <a:bodyPr anchorCtr="0" anchor="t" bIns="0" lIns="0" spcFirstLastPara="1" rIns="0" wrap="square" tIns="54600">
            <a:spAutoFit/>
          </a:bodyPr>
          <a:lstStyle/>
          <a:p>
            <a:pPr indent="-254000" lvl="0" marL="228600" rtl="0" algn="l">
              <a:lnSpc>
                <a:spcPct val="115000"/>
              </a:lnSpc>
              <a:spcBef>
                <a:spcPts val="1200"/>
              </a:spcBef>
              <a:spcAft>
                <a:spcPts val="0"/>
              </a:spcAft>
              <a:buSzPts val="2200"/>
              <a:buChar char="•"/>
            </a:pPr>
            <a:r>
              <a:rPr b="1" lang="en-US" sz="2200">
                <a:latin typeface="Open Sans"/>
                <a:ea typeface="Open Sans"/>
                <a:cs typeface="Open Sans"/>
                <a:sym typeface="Open Sans"/>
              </a:rPr>
              <a:t>Riduzione delle emissioni</a:t>
            </a:r>
            <a:r>
              <a:rPr lang="en-US" sz="2200">
                <a:latin typeface="Open Sans"/>
                <a:ea typeface="Open Sans"/>
                <a:cs typeface="Open Sans"/>
                <a:sym typeface="Open Sans"/>
              </a:rPr>
              <a:t>: L’uso di energia rinnovabile limita l’impronta di carbonio della comunità.</a:t>
            </a:r>
            <a:endParaRPr sz="2200">
              <a:latin typeface="Open Sans"/>
              <a:ea typeface="Open Sans"/>
              <a:cs typeface="Open Sans"/>
              <a:sym typeface="Open Sans"/>
            </a:endParaRPr>
          </a:p>
          <a:p>
            <a:pPr indent="-254000" lvl="0" marL="228600" rtl="0" algn="l">
              <a:lnSpc>
                <a:spcPct val="115000"/>
              </a:lnSpc>
              <a:spcBef>
                <a:spcPts val="0"/>
              </a:spcBef>
              <a:spcAft>
                <a:spcPts val="0"/>
              </a:spcAft>
              <a:buSzPts val="2200"/>
              <a:buChar char="•"/>
            </a:pPr>
            <a:r>
              <a:rPr b="1" lang="en-US" sz="2200">
                <a:latin typeface="Open Sans"/>
                <a:ea typeface="Open Sans"/>
                <a:cs typeface="Open Sans"/>
                <a:sym typeface="Open Sans"/>
              </a:rPr>
              <a:t>Sostenibilità ambientale</a:t>
            </a:r>
            <a:r>
              <a:rPr lang="en-US" sz="2200">
                <a:latin typeface="Open Sans"/>
                <a:ea typeface="Open Sans"/>
                <a:cs typeface="Open Sans"/>
                <a:sym typeface="Open Sans"/>
              </a:rPr>
              <a:t>: Le CER favoriscono un modello energetico rispettoso degli ecosistemi locali.</a:t>
            </a:r>
            <a:endParaRPr sz="2200">
              <a:latin typeface="Open Sans"/>
              <a:ea typeface="Open Sans"/>
              <a:cs typeface="Open Sans"/>
              <a:sym typeface="Open Sans"/>
            </a:endParaRPr>
          </a:p>
          <a:p>
            <a:pPr indent="-254000" lvl="0" marL="228600" rtl="0" algn="l">
              <a:lnSpc>
                <a:spcPct val="115000"/>
              </a:lnSpc>
              <a:spcBef>
                <a:spcPts val="0"/>
              </a:spcBef>
              <a:spcAft>
                <a:spcPts val="0"/>
              </a:spcAft>
              <a:buSzPts val="2200"/>
              <a:buChar char="•"/>
            </a:pPr>
            <a:r>
              <a:rPr b="1" lang="en-US" sz="2200">
                <a:latin typeface="Open Sans"/>
                <a:ea typeface="Open Sans"/>
                <a:cs typeface="Open Sans"/>
                <a:sym typeface="Open Sans"/>
              </a:rPr>
              <a:t>Contributo agli SDG</a:t>
            </a:r>
            <a:r>
              <a:rPr lang="en-US" sz="2200">
                <a:latin typeface="Open Sans"/>
                <a:ea typeface="Open Sans"/>
                <a:cs typeface="Open Sans"/>
                <a:sym typeface="Open Sans"/>
              </a:rPr>
              <a:t>: Supporto agli Obiettivi di Sviluppo Sostenibile, in particolare energia pulita e accessibile (SDG 7) e azione per il clima (SDG 13).</a:t>
            </a:r>
            <a:endParaRPr b="1" sz="2200">
              <a:latin typeface="Open Sans"/>
              <a:ea typeface="Open Sans"/>
              <a:cs typeface="Open Sans"/>
              <a:sym typeface="Open Sans"/>
            </a:endParaRPr>
          </a:p>
        </p:txBody>
      </p:sp>
      <p:grpSp>
        <p:nvGrpSpPr>
          <p:cNvPr id="396" name="Google Shape;396;g2d76cd19956_0_175"/>
          <p:cNvGrpSpPr/>
          <p:nvPr/>
        </p:nvGrpSpPr>
        <p:grpSpPr>
          <a:xfrm>
            <a:off x="0" y="5114547"/>
            <a:ext cx="12192000" cy="1743456"/>
            <a:chOff x="0" y="5114547"/>
            <a:chExt cx="12192000" cy="1743456"/>
          </a:xfrm>
        </p:grpSpPr>
        <p:pic>
          <p:nvPicPr>
            <p:cNvPr id="397" name="Google Shape;397;g2d76cd19956_0_175"/>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398" name="Google Shape;398;g2d76cd19956_0_175"/>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g2d76cd19956_0_185"/>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Benefici Ambientali come Obiettivo Condiviso</a:t>
            </a:r>
            <a:endParaRPr/>
          </a:p>
        </p:txBody>
      </p:sp>
      <p:sp>
        <p:nvSpPr>
          <p:cNvPr id="404" name="Google Shape;404;g2d76cd19956_0_185"/>
          <p:cNvSpPr txBox="1"/>
          <p:nvPr>
            <p:ph idx="1" type="body"/>
          </p:nvPr>
        </p:nvSpPr>
        <p:spPr>
          <a:xfrm>
            <a:off x="838200" y="1840600"/>
            <a:ext cx="10515600" cy="2340900"/>
          </a:xfrm>
          <a:prstGeom prst="rect">
            <a:avLst/>
          </a:prstGeom>
          <a:noFill/>
          <a:ln>
            <a:noFill/>
          </a:ln>
        </p:spPr>
        <p:txBody>
          <a:bodyPr anchorCtr="0" anchor="t" bIns="0" lIns="0" spcFirstLastPara="1" rIns="0" wrap="square" tIns="54600">
            <a:spAutoFit/>
          </a:bodyPr>
          <a:lstStyle/>
          <a:p>
            <a:pPr indent="-254000" lvl="0" marL="228600" rtl="0" algn="l">
              <a:lnSpc>
                <a:spcPct val="115000"/>
              </a:lnSpc>
              <a:spcBef>
                <a:spcPts val="1200"/>
              </a:spcBef>
              <a:spcAft>
                <a:spcPts val="0"/>
              </a:spcAft>
              <a:buSzPts val="2200"/>
              <a:buChar char="•"/>
            </a:pPr>
            <a:r>
              <a:rPr b="1" lang="en-US" sz="2200">
                <a:latin typeface="Open Sans"/>
                <a:ea typeface="Open Sans"/>
                <a:cs typeface="Open Sans"/>
                <a:sym typeface="Open Sans"/>
              </a:rPr>
              <a:t>Riduzione delle emissioni</a:t>
            </a:r>
            <a:r>
              <a:rPr lang="en-US" sz="2200">
                <a:latin typeface="Open Sans"/>
                <a:ea typeface="Open Sans"/>
                <a:cs typeface="Open Sans"/>
                <a:sym typeface="Open Sans"/>
              </a:rPr>
              <a:t>: L’uso di energia rinnovabile limita l’impronta di carbonio della comunità.</a:t>
            </a:r>
            <a:endParaRPr sz="2200">
              <a:latin typeface="Open Sans"/>
              <a:ea typeface="Open Sans"/>
              <a:cs typeface="Open Sans"/>
              <a:sym typeface="Open Sans"/>
            </a:endParaRPr>
          </a:p>
          <a:p>
            <a:pPr indent="-254000" lvl="0" marL="228600" rtl="0" algn="l">
              <a:lnSpc>
                <a:spcPct val="115000"/>
              </a:lnSpc>
              <a:spcBef>
                <a:spcPts val="0"/>
              </a:spcBef>
              <a:spcAft>
                <a:spcPts val="0"/>
              </a:spcAft>
              <a:buSzPts val="2200"/>
              <a:buChar char="•"/>
            </a:pPr>
            <a:r>
              <a:rPr b="1" lang="en-US" sz="2200">
                <a:latin typeface="Open Sans"/>
                <a:ea typeface="Open Sans"/>
                <a:cs typeface="Open Sans"/>
                <a:sym typeface="Open Sans"/>
              </a:rPr>
              <a:t>Sostenibilità ambientale</a:t>
            </a:r>
            <a:r>
              <a:rPr lang="en-US" sz="2200">
                <a:latin typeface="Open Sans"/>
                <a:ea typeface="Open Sans"/>
                <a:cs typeface="Open Sans"/>
                <a:sym typeface="Open Sans"/>
              </a:rPr>
              <a:t>: Le CER favoriscono un modello energetico rispettoso degli ecosistemi locali.</a:t>
            </a:r>
            <a:endParaRPr sz="2200">
              <a:latin typeface="Open Sans"/>
              <a:ea typeface="Open Sans"/>
              <a:cs typeface="Open Sans"/>
              <a:sym typeface="Open Sans"/>
            </a:endParaRPr>
          </a:p>
          <a:p>
            <a:pPr indent="-254000" lvl="0" marL="228600" rtl="0" algn="l">
              <a:lnSpc>
                <a:spcPct val="115000"/>
              </a:lnSpc>
              <a:spcBef>
                <a:spcPts val="0"/>
              </a:spcBef>
              <a:spcAft>
                <a:spcPts val="0"/>
              </a:spcAft>
              <a:buSzPts val="2200"/>
              <a:buChar char="•"/>
            </a:pPr>
            <a:r>
              <a:rPr b="1" lang="en-US" sz="2200">
                <a:latin typeface="Open Sans"/>
                <a:ea typeface="Open Sans"/>
                <a:cs typeface="Open Sans"/>
                <a:sym typeface="Open Sans"/>
              </a:rPr>
              <a:t>Contributo agli SDG</a:t>
            </a:r>
            <a:r>
              <a:rPr lang="en-US" sz="2200">
                <a:latin typeface="Open Sans"/>
                <a:ea typeface="Open Sans"/>
                <a:cs typeface="Open Sans"/>
                <a:sym typeface="Open Sans"/>
              </a:rPr>
              <a:t>: Supporto agli Obiettivi di Sviluppo Sostenibile, in particolare energia pulita e accessibile (SDG 7) e azione per il clima (SDG 13).</a:t>
            </a:r>
            <a:endParaRPr b="1" sz="2200">
              <a:latin typeface="Open Sans"/>
              <a:ea typeface="Open Sans"/>
              <a:cs typeface="Open Sans"/>
              <a:sym typeface="Open Sans"/>
            </a:endParaRPr>
          </a:p>
        </p:txBody>
      </p:sp>
      <p:grpSp>
        <p:nvGrpSpPr>
          <p:cNvPr id="405" name="Google Shape;405;g2d76cd19956_0_185"/>
          <p:cNvGrpSpPr/>
          <p:nvPr/>
        </p:nvGrpSpPr>
        <p:grpSpPr>
          <a:xfrm>
            <a:off x="0" y="5114547"/>
            <a:ext cx="12192000" cy="1743456"/>
            <a:chOff x="0" y="5114547"/>
            <a:chExt cx="12192000" cy="1743456"/>
          </a:xfrm>
        </p:grpSpPr>
        <p:pic>
          <p:nvPicPr>
            <p:cNvPr id="406" name="Google Shape;406;g2d76cd19956_0_185"/>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07" name="Google Shape;407;g2d76cd19956_0_185"/>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g2d76cd19956_0_193"/>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Riduzione dell’Impatto Ambientale Locale</a:t>
            </a:r>
            <a:endParaRPr/>
          </a:p>
        </p:txBody>
      </p:sp>
      <p:sp>
        <p:nvSpPr>
          <p:cNvPr id="413" name="Google Shape;413;g2d76cd19956_0_193"/>
          <p:cNvSpPr txBox="1"/>
          <p:nvPr>
            <p:ph idx="1" type="body"/>
          </p:nvPr>
        </p:nvSpPr>
        <p:spPr>
          <a:xfrm>
            <a:off x="838200" y="1840600"/>
            <a:ext cx="10515600" cy="2340900"/>
          </a:xfrm>
          <a:prstGeom prst="rect">
            <a:avLst/>
          </a:prstGeom>
          <a:noFill/>
          <a:ln>
            <a:noFill/>
          </a:ln>
        </p:spPr>
        <p:txBody>
          <a:bodyPr anchorCtr="0" anchor="t" bIns="0" lIns="0" spcFirstLastPara="1" rIns="0" wrap="square" tIns="54600">
            <a:spAutoFit/>
          </a:bodyPr>
          <a:lstStyle/>
          <a:p>
            <a:pPr indent="-254000" lvl="0" marL="228600" rtl="0" algn="l">
              <a:lnSpc>
                <a:spcPct val="115000"/>
              </a:lnSpc>
              <a:spcBef>
                <a:spcPts val="1200"/>
              </a:spcBef>
              <a:spcAft>
                <a:spcPts val="0"/>
              </a:spcAft>
              <a:buSzPts val="2200"/>
              <a:buChar char="•"/>
            </a:pPr>
            <a:r>
              <a:rPr b="1" lang="en-US" sz="2200">
                <a:latin typeface="Open Sans"/>
                <a:ea typeface="Open Sans"/>
                <a:cs typeface="Open Sans"/>
                <a:sym typeface="Open Sans"/>
              </a:rPr>
              <a:t>Minore inquinamento atmosferico</a:t>
            </a:r>
            <a:r>
              <a:rPr lang="en-US" sz="2200">
                <a:latin typeface="Open Sans"/>
                <a:ea typeface="Open Sans"/>
                <a:cs typeface="Open Sans"/>
                <a:sym typeface="Open Sans"/>
              </a:rPr>
              <a:t>: Riduzione dell’utilizzo di combustibili fossili e delle emissioni di sostanze inquinanti.</a:t>
            </a:r>
            <a:endParaRPr sz="2200">
              <a:latin typeface="Open Sans"/>
              <a:ea typeface="Open Sans"/>
              <a:cs typeface="Open Sans"/>
              <a:sym typeface="Open Sans"/>
            </a:endParaRPr>
          </a:p>
          <a:p>
            <a:pPr indent="-254000" lvl="0" marL="228600" rtl="0" algn="l">
              <a:lnSpc>
                <a:spcPct val="115000"/>
              </a:lnSpc>
              <a:spcBef>
                <a:spcPts val="0"/>
              </a:spcBef>
              <a:spcAft>
                <a:spcPts val="0"/>
              </a:spcAft>
              <a:buSzPts val="2200"/>
              <a:buChar char="•"/>
            </a:pPr>
            <a:r>
              <a:rPr b="1" lang="en-US" sz="2200">
                <a:latin typeface="Open Sans"/>
                <a:ea typeface="Open Sans"/>
                <a:cs typeface="Open Sans"/>
                <a:sym typeface="Open Sans"/>
              </a:rPr>
              <a:t>Salvaguardia degli ecosistemi</a:t>
            </a:r>
            <a:r>
              <a:rPr lang="en-US" sz="2200">
                <a:latin typeface="Open Sans"/>
                <a:ea typeface="Open Sans"/>
                <a:cs typeface="Open Sans"/>
                <a:sym typeface="Open Sans"/>
              </a:rPr>
              <a:t>: Promozione di tecnologie che riducono l’impatto ambientale delle infrastrutture energetiche.</a:t>
            </a:r>
            <a:endParaRPr sz="2200">
              <a:latin typeface="Open Sans"/>
              <a:ea typeface="Open Sans"/>
              <a:cs typeface="Open Sans"/>
              <a:sym typeface="Open Sans"/>
            </a:endParaRPr>
          </a:p>
          <a:p>
            <a:pPr indent="-254000" lvl="0" marL="228600" rtl="0" algn="l">
              <a:lnSpc>
                <a:spcPct val="115000"/>
              </a:lnSpc>
              <a:spcBef>
                <a:spcPts val="0"/>
              </a:spcBef>
              <a:spcAft>
                <a:spcPts val="0"/>
              </a:spcAft>
              <a:buSzPts val="2200"/>
              <a:buChar char="•"/>
            </a:pPr>
            <a:r>
              <a:rPr b="1" lang="en-US" sz="2200">
                <a:latin typeface="Open Sans"/>
                <a:ea typeface="Open Sans"/>
                <a:cs typeface="Open Sans"/>
                <a:sym typeface="Open Sans"/>
              </a:rPr>
              <a:t>Protezione della biodiversità</a:t>
            </a:r>
            <a:r>
              <a:rPr lang="en-US" sz="2200">
                <a:latin typeface="Open Sans"/>
                <a:ea typeface="Open Sans"/>
                <a:cs typeface="Open Sans"/>
                <a:sym typeface="Open Sans"/>
              </a:rPr>
              <a:t>: Utilizzo di impianti rinnovabili progettati per rispettare la flora e la fauna locali.</a:t>
            </a:r>
            <a:endParaRPr b="1" sz="2200">
              <a:latin typeface="Open Sans"/>
              <a:ea typeface="Open Sans"/>
              <a:cs typeface="Open Sans"/>
              <a:sym typeface="Open Sans"/>
            </a:endParaRPr>
          </a:p>
        </p:txBody>
      </p:sp>
      <p:grpSp>
        <p:nvGrpSpPr>
          <p:cNvPr id="414" name="Google Shape;414;g2d76cd19956_0_193"/>
          <p:cNvGrpSpPr/>
          <p:nvPr/>
        </p:nvGrpSpPr>
        <p:grpSpPr>
          <a:xfrm>
            <a:off x="0" y="5114547"/>
            <a:ext cx="12192000" cy="1743456"/>
            <a:chOff x="0" y="5114547"/>
            <a:chExt cx="12192000" cy="1743456"/>
          </a:xfrm>
        </p:grpSpPr>
        <p:pic>
          <p:nvPicPr>
            <p:cNvPr id="415" name="Google Shape;415;g2d76cd19956_0_193"/>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16" name="Google Shape;416;g2d76cd19956_0_193"/>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g2d76cd19956_0_201"/>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Promozione dell’Economia Circolare</a:t>
            </a:r>
            <a:endParaRPr/>
          </a:p>
        </p:txBody>
      </p:sp>
      <p:sp>
        <p:nvSpPr>
          <p:cNvPr id="422" name="Google Shape;422;g2d76cd19956_0_201"/>
          <p:cNvSpPr txBox="1"/>
          <p:nvPr>
            <p:ph idx="1" type="body"/>
          </p:nvPr>
        </p:nvSpPr>
        <p:spPr>
          <a:xfrm>
            <a:off x="838200" y="1840600"/>
            <a:ext cx="10515600" cy="2140200"/>
          </a:xfrm>
          <a:prstGeom prst="rect">
            <a:avLst/>
          </a:prstGeom>
          <a:noFill/>
          <a:ln>
            <a:noFill/>
          </a:ln>
        </p:spPr>
        <p:txBody>
          <a:bodyPr anchorCtr="0" anchor="t" bIns="0" lIns="0" spcFirstLastPara="1" rIns="0" wrap="square" tIns="54600">
            <a:spAutoFit/>
          </a:bodyPr>
          <a:lstStyle/>
          <a:p>
            <a:pPr indent="0" lvl="0" marL="0" rtl="0" algn="l">
              <a:spcBef>
                <a:spcPts val="1000"/>
              </a:spcBef>
              <a:spcAft>
                <a:spcPts val="0"/>
              </a:spcAft>
              <a:buClr>
                <a:schemeClr val="dk1"/>
              </a:buClr>
              <a:buSzPts val="1100"/>
              <a:buFont typeface="Arial"/>
              <a:buNone/>
            </a:pPr>
            <a:r>
              <a:rPr b="1" lang="en-US" sz="2200">
                <a:latin typeface="Open Sans"/>
                <a:ea typeface="Open Sans"/>
                <a:cs typeface="Open Sans"/>
                <a:sym typeface="Open Sans"/>
              </a:rPr>
              <a:t>Utilizzo di risorse locali</a:t>
            </a:r>
            <a:r>
              <a:rPr lang="en-US" sz="2200">
                <a:latin typeface="Open Sans"/>
                <a:ea typeface="Open Sans"/>
                <a:cs typeface="Open Sans"/>
                <a:sym typeface="Open Sans"/>
              </a:rPr>
              <a:t>: Massimizzazione dell’uso di materiali e risorse rinnovabili disponibili nel territorio.</a:t>
            </a:r>
            <a:endParaRPr sz="2200">
              <a:latin typeface="Open Sans"/>
              <a:ea typeface="Open Sans"/>
              <a:cs typeface="Open Sans"/>
              <a:sym typeface="Open Sans"/>
            </a:endParaRPr>
          </a:p>
          <a:p>
            <a:pPr indent="0" lvl="0" marL="0" rtl="0" algn="l">
              <a:spcBef>
                <a:spcPts val="1000"/>
              </a:spcBef>
              <a:spcAft>
                <a:spcPts val="0"/>
              </a:spcAft>
              <a:buClr>
                <a:schemeClr val="dk1"/>
              </a:buClr>
              <a:buSzPts val="1100"/>
              <a:buFont typeface="Arial"/>
              <a:buNone/>
            </a:pPr>
            <a:r>
              <a:rPr b="1" lang="en-US" sz="2200">
                <a:latin typeface="Open Sans"/>
                <a:ea typeface="Open Sans"/>
                <a:cs typeface="Open Sans"/>
                <a:sym typeface="Open Sans"/>
              </a:rPr>
              <a:t>Riciclo e riutilizzo</a:t>
            </a:r>
            <a:r>
              <a:rPr lang="en-US" sz="2200">
                <a:latin typeface="Open Sans"/>
                <a:ea typeface="Open Sans"/>
                <a:cs typeface="Open Sans"/>
                <a:sym typeface="Open Sans"/>
              </a:rPr>
              <a:t>: Le CER possono incoraggiare il riciclo di componenti tecnologici, riducendo i rifiuti elettronici.</a:t>
            </a:r>
            <a:endParaRPr sz="2200">
              <a:latin typeface="Open Sans"/>
              <a:ea typeface="Open Sans"/>
              <a:cs typeface="Open Sans"/>
              <a:sym typeface="Open Sans"/>
            </a:endParaRPr>
          </a:p>
          <a:p>
            <a:pPr indent="0" lvl="0" marL="0" rtl="0" algn="l">
              <a:spcBef>
                <a:spcPts val="1000"/>
              </a:spcBef>
              <a:spcAft>
                <a:spcPts val="0"/>
              </a:spcAft>
              <a:buClr>
                <a:schemeClr val="dk1"/>
              </a:buClr>
              <a:buSzPts val="1100"/>
              <a:buFont typeface="Arial"/>
              <a:buNone/>
            </a:pPr>
            <a:r>
              <a:rPr b="1" lang="en-US" sz="2200">
                <a:latin typeface="Open Sans"/>
                <a:ea typeface="Open Sans"/>
                <a:cs typeface="Open Sans"/>
                <a:sym typeface="Open Sans"/>
              </a:rPr>
              <a:t>Sinergia con altri progetti ambientali</a:t>
            </a:r>
            <a:r>
              <a:rPr lang="en-US" sz="2200">
                <a:latin typeface="Open Sans"/>
                <a:ea typeface="Open Sans"/>
                <a:cs typeface="Open Sans"/>
                <a:sym typeface="Open Sans"/>
              </a:rPr>
              <a:t>: Collaborazione con iniziative locali di conservazione ambientale e sostenibilità.</a:t>
            </a:r>
            <a:endParaRPr sz="2200">
              <a:latin typeface="Open Sans"/>
              <a:ea typeface="Open Sans"/>
              <a:cs typeface="Open Sans"/>
              <a:sym typeface="Open Sans"/>
            </a:endParaRPr>
          </a:p>
        </p:txBody>
      </p:sp>
      <p:grpSp>
        <p:nvGrpSpPr>
          <p:cNvPr id="423" name="Google Shape;423;g2d76cd19956_0_201"/>
          <p:cNvGrpSpPr/>
          <p:nvPr/>
        </p:nvGrpSpPr>
        <p:grpSpPr>
          <a:xfrm>
            <a:off x="0" y="5114547"/>
            <a:ext cx="12192000" cy="1743456"/>
            <a:chOff x="0" y="5114547"/>
            <a:chExt cx="12192000" cy="1743456"/>
          </a:xfrm>
        </p:grpSpPr>
        <p:pic>
          <p:nvPicPr>
            <p:cNvPr id="424" name="Google Shape;424;g2d76cd19956_0_201"/>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25" name="Google Shape;425;g2d76cd19956_0_201"/>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g2d76cd19956_0_347"/>
          <p:cNvSpPr txBox="1"/>
          <p:nvPr>
            <p:ph type="title"/>
          </p:nvPr>
        </p:nvSpPr>
        <p:spPr>
          <a:xfrm>
            <a:off x="838200" y="679575"/>
            <a:ext cx="10515600" cy="9357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Ogni CER </a:t>
            </a:r>
            <a:r>
              <a:rPr lang="en-US" sz="3000">
                <a:solidFill>
                  <a:srgbClr val="00689D"/>
                </a:solidFill>
                <a:latin typeface="Montserrat Black"/>
                <a:ea typeface="Montserrat Black"/>
                <a:cs typeface="Montserrat Black"/>
                <a:sym typeface="Montserrat Black"/>
              </a:rPr>
              <a:t>decide</a:t>
            </a:r>
            <a:r>
              <a:rPr lang="en-US" sz="3000">
                <a:solidFill>
                  <a:srgbClr val="00689D"/>
                </a:solidFill>
                <a:latin typeface="Montserrat Black"/>
                <a:ea typeface="Montserrat Black"/>
                <a:cs typeface="Montserrat Black"/>
                <a:sym typeface="Montserrat Black"/>
              </a:rPr>
              <a:t> i propri obiettivi e come distribuire incentivi e benefici</a:t>
            </a:r>
            <a:endParaRPr/>
          </a:p>
        </p:txBody>
      </p:sp>
      <p:sp>
        <p:nvSpPr>
          <p:cNvPr id="431" name="Google Shape;431;g2d76cd19956_0_347"/>
          <p:cNvSpPr txBox="1"/>
          <p:nvPr>
            <p:ph idx="1" type="body"/>
          </p:nvPr>
        </p:nvSpPr>
        <p:spPr>
          <a:xfrm>
            <a:off x="838200" y="1840600"/>
            <a:ext cx="10515600" cy="1274100"/>
          </a:xfrm>
          <a:prstGeom prst="rect">
            <a:avLst/>
          </a:prstGeom>
          <a:noFill/>
          <a:ln>
            <a:noFill/>
          </a:ln>
        </p:spPr>
        <p:txBody>
          <a:bodyPr anchorCtr="0" anchor="t" bIns="0" lIns="0" spcFirstLastPara="1" rIns="0" wrap="square" tIns="54600">
            <a:spAutoFit/>
          </a:bodyPr>
          <a:lstStyle/>
          <a:p>
            <a:pPr indent="0" lvl="0" marL="0" rtl="0" algn="l">
              <a:spcBef>
                <a:spcPts val="1000"/>
              </a:spcBef>
              <a:spcAft>
                <a:spcPts val="0"/>
              </a:spcAft>
              <a:buNone/>
            </a:pPr>
            <a:r>
              <a:rPr lang="en-US" sz="2200">
                <a:latin typeface="Open Sans"/>
                <a:ea typeface="Open Sans"/>
                <a:cs typeface="Open Sans"/>
                <a:sym typeface="Open Sans"/>
              </a:rPr>
              <a:t>I risparmi sui costi energetici, incentivi pubblici e bonus per l’autoproduzione e condivisione di energia danno origine a un margine economico che la stessa CER decide come ripartire per garantire una distribuzione equa e trasparente per massimizzare i benefici per i membri e la comunità.</a:t>
            </a:r>
            <a:endParaRPr b="1" sz="2200">
              <a:latin typeface="Open Sans"/>
              <a:ea typeface="Open Sans"/>
              <a:cs typeface="Open Sans"/>
              <a:sym typeface="Open Sans"/>
            </a:endParaRPr>
          </a:p>
        </p:txBody>
      </p:sp>
      <p:grpSp>
        <p:nvGrpSpPr>
          <p:cNvPr id="432" name="Google Shape;432;g2d76cd19956_0_347"/>
          <p:cNvGrpSpPr/>
          <p:nvPr/>
        </p:nvGrpSpPr>
        <p:grpSpPr>
          <a:xfrm>
            <a:off x="0" y="5114547"/>
            <a:ext cx="12192000" cy="1743456"/>
            <a:chOff x="0" y="5114547"/>
            <a:chExt cx="12192000" cy="1743456"/>
          </a:xfrm>
        </p:grpSpPr>
        <p:pic>
          <p:nvPicPr>
            <p:cNvPr id="433" name="Google Shape;433;g2d76cd19956_0_347"/>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34" name="Google Shape;434;g2d76cd19956_0_347"/>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
        <p:nvSpPr>
          <p:cNvPr id="435" name="Google Shape;435;g2d76cd19956_0_347"/>
          <p:cNvSpPr/>
          <p:nvPr/>
        </p:nvSpPr>
        <p:spPr>
          <a:xfrm>
            <a:off x="1828800" y="3613025"/>
            <a:ext cx="1108200" cy="10032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36" name="Google Shape;436;g2d76cd19956_0_347"/>
          <p:cNvSpPr txBox="1"/>
          <p:nvPr>
            <p:ph idx="1" type="body"/>
          </p:nvPr>
        </p:nvSpPr>
        <p:spPr>
          <a:xfrm>
            <a:off x="3059325" y="3629825"/>
            <a:ext cx="7353900" cy="969600"/>
          </a:xfrm>
          <a:prstGeom prst="rect">
            <a:avLst/>
          </a:prstGeom>
          <a:noFill/>
          <a:ln>
            <a:noFill/>
          </a:ln>
        </p:spPr>
        <p:txBody>
          <a:bodyPr anchorCtr="0" anchor="t" bIns="0" lIns="0" spcFirstLastPara="1" rIns="0" wrap="square" tIns="54600">
            <a:spAutoFit/>
          </a:bodyPr>
          <a:lstStyle/>
          <a:p>
            <a:pPr indent="0" lvl="0" marL="0" rtl="0" algn="l">
              <a:spcBef>
                <a:spcPts val="1000"/>
              </a:spcBef>
              <a:spcAft>
                <a:spcPts val="0"/>
              </a:spcAft>
              <a:buNone/>
            </a:pPr>
            <a:r>
              <a:rPr b="1" lang="en-US" sz="2200">
                <a:latin typeface="Open Sans"/>
                <a:ea typeface="Open Sans"/>
                <a:cs typeface="Open Sans"/>
                <a:sym typeface="Open Sans"/>
              </a:rPr>
              <a:t>destinare una parte dei profitti o risorse a progetti sociali per supportare iniziative che migliorino la qualità della vita nella comunità locale</a:t>
            </a:r>
            <a:endParaRPr b="1" sz="2200">
              <a:latin typeface="Open Sans"/>
              <a:ea typeface="Open Sans"/>
              <a:cs typeface="Open Sans"/>
              <a:sym typeface="Open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g2d76cd19956_0_213"/>
          <p:cNvSpPr txBox="1"/>
          <p:nvPr>
            <p:ph idx="1" type="subTitle"/>
          </p:nvPr>
        </p:nvSpPr>
        <p:spPr>
          <a:xfrm>
            <a:off x="-782500" y="2601150"/>
            <a:ext cx="12719100" cy="1655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400"/>
              <a:buNone/>
            </a:pPr>
            <a:r>
              <a:rPr lang="en-US" sz="5500">
                <a:solidFill>
                  <a:srgbClr val="00689D"/>
                </a:solidFill>
                <a:latin typeface="Montserrat Black"/>
                <a:ea typeface="Montserrat Black"/>
                <a:cs typeface="Montserrat Black"/>
                <a:sym typeface="Montserrat Black"/>
              </a:rPr>
              <a:t>Strumenti Digitali per la Gestione delle Comunità Energetiche</a:t>
            </a:r>
            <a:endParaRPr sz="5500">
              <a:solidFill>
                <a:srgbClr val="00689D"/>
              </a:solidFill>
              <a:latin typeface="Montserrat Black"/>
              <a:ea typeface="Montserrat Black"/>
              <a:cs typeface="Montserrat Black"/>
              <a:sym typeface="Montserrat Black"/>
            </a:endParaRPr>
          </a:p>
        </p:txBody>
      </p:sp>
      <p:pic>
        <p:nvPicPr>
          <p:cNvPr id="442" name="Google Shape;442;g2d76cd19956_0_213"/>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43" name="Google Shape;443;g2d76cd19956_0_213"/>
          <p:cNvSpPr/>
          <p:nvPr/>
        </p:nvSpPr>
        <p:spPr>
          <a:xfrm>
            <a:off x="0" y="994288"/>
            <a:ext cx="8019300" cy="1436700"/>
          </a:xfrm>
          <a:prstGeom prst="roundRect">
            <a:avLst>
              <a:gd fmla="val 16667" name="adj"/>
            </a:avLst>
          </a:prstGeom>
          <a:solidFill>
            <a:srgbClr val="00689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highlight>
                <a:srgbClr val="00689D"/>
              </a:highlight>
              <a:latin typeface="Calibri"/>
              <a:ea typeface="Calibri"/>
              <a:cs typeface="Calibri"/>
              <a:sym typeface="Calibri"/>
            </a:endParaRPr>
          </a:p>
        </p:txBody>
      </p:sp>
      <p:sp>
        <p:nvSpPr>
          <p:cNvPr id="444" name="Google Shape;444;g2d76cd19956_0_213"/>
          <p:cNvSpPr txBox="1"/>
          <p:nvPr>
            <p:ph type="ctrTitle"/>
          </p:nvPr>
        </p:nvSpPr>
        <p:spPr>
          <a:xfrm>
            <a:off x="130650" y="1097038"/>
            <a:ext cx="7518300" cy="1231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sz="8000">
                <a:solidFill>
                  <a:srgbClr val="70AD47"/>
                </a:solidFill>
                <a:latin typeface="Montserrat Black"/>
                <a:ea typeface="Montserrat Black"/>
                <a:cs typeface="Montserrat Black"/>
                <a:sym typeface="Montserrat Black"/>
              </a:rPr>
              <a:t>Green at you</a:t>
            </a:r>
            <a:endParaRPr sz="8000">
              <a:solidFill>
                <a:srgbClr val="70AD47"/>
              </a:solidFill>
              <a:latin typeface="Montserrat Black"/>
              <a:ea typeface="Montserrat Black"/>
              <a:cs typeface="Montserrat Black"/>
              <a:sym typeface="Montserrat Black"/>
            </a:endParaRPr>
          </a:p>
        </p:txBody>
      </p:sp>
      <p:sp>
        <p:nvSpPr>
          <p:cNvPr id="445" name="Google Shape;445;g2d76cd19956_0_213"/>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g2d76cd19956_0_222"/>
          <p:cNvSpPr txBox="1"/>
          <p:nvPr>
            <p:ph type="title"/>
          </p:nvPr>
        </p:nvSpPr>
        <p:spPr>
          <a:xfrm>
            <a:off x="838200" y="679575"/>
            <a:ext cx="10515600" cy="9357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Strumenti Digitali per la Gestione delle Comunità Energetiche</a:t>
            </a:r>
            <a:endParaRPr/>
          </a:p>
        </p:txBody>
      </p:sp>
      <p:sp>
        <p:nvSpPr>
          <p:cNvPr id="451" name="Google Shape;451;g2d76cd19956_0_222"/>
          <p:cNvSpPr txBox="1"/>
          <p:nvPr>
            <p:ph idx="1" type="body"/>
          </p:nvPr>
        </p:nvSpPr>
        <p:spPr>
          <a:xfrm>
            <a:off x="838200" y="2145400"/>
            <a:ext cx="10515600" cy="2105400"/>
          </a:xfrm>
          <a:prstGeom prst="rect">
            <a:avLst/>
          </a:prstGeom>
          <a:noFill/>
          <a:ln>
            <a:noFill/>
          </a:ln>
        </p:spPr>
        <p:txBody>
          <a:bodyPr anchorCtr="0" anchor="t" bIns="0" lIns="0" spcFirstLastPara="1" rIns="0" wrap="square" tIns="54600">
            <a:spAutoFit/>
          </a:bodyPr>
          <a:lstStyle/>
          <a:p>
            <a:pPr indent="0" lvl="0" marL="0" rtl="0" algn="l">
              <a:lnSpc>
                <a:spcPct val="115000"/>
              </a:lnSpc>
              <a:spcBef>
                <a:spcPts val="1200"/>
              </a:spcBef>
              <a:spcAft>
                <a:spcPts val="0"/>
              </a:spcAft>
              <a:buNone/>
            </a:pPr>
            <a:r>
              <a:rPr lang="en-US" sz="2200">
                <a:latin typeface="Open Sans"/>
                <a:ea typeface="Open Sans"/>
                <a:cs typeface="Open Sans"/>
                <a:sym typeface="Open Sans"/>
              </a:rPr>
              <a:t>Gli strumenti digitali sono fondamentali per il funzionamento e la gestione delle Comunità Energetiche Rinnovabili (CER). Essi permettono:</a:t>
            </a:r>
            <a:endParaRPr sz="2200">
              <a:latin typeface="Open Sans"/>
              <a:ea typeface="Open Sans"/>
              <a:cs typeface="Open Sans"/>
              <a:sym typeface="Open Sans"/>
            </a:endParaRPr>
          </a:p>
          <a:p>
            <a:pPr indent="-298450" lvl="0" marL="457200" rtl="0" algn="l">
              <a:lnSpc>
                <a:spcPct val="115000"/>
              </a:lnSpc>
              <a:spcBef>
                <a:spcPts val="1200"/>
              </a:spcBef>
              <a:spcAft>
                <a:spcPts val="0"/>
              </a:spcAft>
              <a:buSzPts val="1100"/>
              <a:buChar char="●"/>
            </a:pPr>
            <a:r>
              <a:rPr lang="en-US" sz="2200">
                <a:latin typeface="Open Sans"/>
                <a:ea typeface="Open Sans"/>
                <a:cs typeface="Open Sans"/>
                <a:sym typeface="Open Sans"/>
              </a:rPr>
              <a:t>Una gestione ottimale della produzione e del consumo di energia.</a:t>
            </a:r>
            <a:endParaRPr sz="2200">
              <a:latin typeface="Open Sans"/>
              <a:ea typeface="Open Sans"/>
              <a:cs typeface="Open Sans"/>
              <a:sym typeface="Open Sans"/>
            </a:endParaRPr>
          </a:p>
          <a:p>
            <a:pPr indent="-298450" lvl="0" marL="457200" rtl="0" algn="l">
              <a:lnSpc>
                <a:spcPct val="115000"/>
              </a:lnSpc>
              <a:spcBef>
                <a:spcPts val="0"/>
              </a:spcBef>
              <a:spcAft>
                <a:spcPts val="0"/>
              </a:spcAft>
              <a:buSzPts val="1100"/>
              <a:buChar char="●"/>
            </a:pPr>
            <a:r>
              <a:rPr lang="en-US" sz="2200">
                <a:latin typeface="Open Sans"/>
                <a:ea typeface="Open Sans"/>
                <a:cs typeface="Open Sans"/>
                <a:sym typeface="Open Sans"/>
              </a:rPr>
              <a:t>Una comunicazione efficace tra i membri della comunità.</a:t>
            </a:r>
            <a:endParaRPr sz="2200">
              <a:latin typeface="Open Sans"/>
              <a:ea typeface="Open Sans"/>
              <a:cs typeface="Open Sans"/>
              <a:sym typeface="Open Sans"/>
            </a:endParaRPr>
          </a:p>
          <a:p>
            <a:pPr indent="-298450" lvl="0" marL="457200" rtl="0" algn="l">
              <a:lnSpc>
                <a:spcPct val="115000"/>
              </a:lnSpc>
              <a:spcBef>
                <a:spcPts val="0"/>
              </a:spcBef>
              <a:spcAft>
                <a:spcPts val="0"/>
              </a:spcAft>
              <a:buSzPts val="1100"/>
              <a:buChar char="●"/>
            </a:pPr>
            <a:r>
              <a:rPr lang="en-US" sz="2200">
                <a:latin typeface="Open Sans"/>
                <a:ea typeface="Open Sans"/>
                <a:cs typeface="Open Sans"/>
                <a:sym typeface="Open Sans"/>
              </a:rPr>
              <a:t>Una condivisione trasparente dei benefici economici e ambientali.</a:t>
            </a:r>
            <a:endParaRPr sz="2200">
              <a:latin typeface="Open Sans"/>
              <a:ea typeface="Open Sans"/>
              <a:cs typeface="Open Sans"/>
              <a:sym typeface="Open Sans"/>
            </a:endParaRPr>
          </a:p>
        </p:txBody>
      </p:sp>
      <p:grpSp>
        <p:nvGrpSpPr>
          <p:cNvPr id="452" name="Google Shape;452;g2d76cd19956_0_222"/>
          <p:cNvGrpSpPr/>
          <p:nvPr/>
        </p:nvGrpSpPr>
        <p:grpSpPr>
          <a:xfrm>
            <a:off x="0" y="5114547"/>
            <a:ext cx="12192000" cy="1743456"/>
            <a:chOff x="0" y="5114547"/>
            <a:chExt cx="12192000" cy="1743456"/>
          </a:xfrm>
        </p:grpSpPr>
        <p:pic>
          <p:nvPicPr>
            <p:cNvPr id="453" name="Google Shape;453;g2d76cd19956_0_222"/>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54" name="Google Shape;454;g2d76cd19956_0_222"/>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g2d76cd19956_0_232"/>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La Digitalizzazione nelle CER</a:t>
            </a:r>
            <a:endParaRPr/>
          </a:p>
        </p:txBody>
      </p:sp>
      <p:sp>
        <p:nvSpPr>
          <p:cNvPr id="460" name="Google Shape;460;g2d76cd19956_0_232"/>
          <p:cNvSpPr txBox="1"/>
          <p:nvPr>
            <p:ph idx="1" type="body"/>
          </p:nvPr>
        </p:nvSpPr>
        <p:spPr>
          <a:xfrm>
            <a:off x="838200" y="2145400"/>
            <a:ext cx="10515600" cy="2340900"/>
          </a:xfrm>
          <a:prstGeom prst="rect">
            <a:avLst/>
          </a:prstGeom>
          <a:noFill/>
          <a:ln>
            <a:noFill/>
          </a:ln>
        </p:spPr>
        <p:txBody>
          <a:bodyPr anchorCtr="0" anchor="t" bIns="0" lIns="0" spcFirstLastPara="1" rIns="0" wrap="square" tIns="54600">
            <a:spAutoFit/>
          </a:bodyPr>
          <a:lstStyle/>
          <a:p>
            <a:pPr indent="-368300" lvl="0" marL="457200" rtl="0" algn="l">
              <a:lnSpc>
                <a:spcPct val="115000"/>
              </a:lnSpc>
              <a:spcBef>
                <a:spcPts val="1200"/>
              </a:spcBef>
              <a:spcAft>
                <a:spcPts val="0"/>
              </a:spcAft>
              <a:buSzPts val="2200"/>
              <a:buChar char="●"/>
            </a:pPr>
            <a:r>
              <a:rPr b="1" lang="en-US" sz="2200">
                <a:latin typeface="Open Sans"/>
                <a:ea typeface="Open Sans"/>
                <a:cs typeface="Open Sans"/>
                <a:sym typeface="Open Sans"/>
              </a:rPr>
              <a:t>Monitoraggio in tempo reale</a:t>
            </a:r>
            <a:r>
              <a:rPr lang="en-US" sz="2200">
                <a:latin typeface="Open Sans"/>
                <a:ea typeface="Open Sans"/>
                <a:cs typeface="Open Sans"/>
                <a:sym typeface="Open Sans"/>
              </a:rPr>
              <a:t>: Sistemi digitali che registrano dati di produzione e consumo.</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Char char="●"/>
            </a:pPr>
            <a:r>
              <a:rPr b="1" lang="en-US" sz="2200">
                <a:latin typeface="Open Sans"/>
                <a:ea typeface="Open Sans"/>
                <a:cs typeface="Open Sans"/>
                <a:sym typeface="Open Sans"/>
              </a:rPr>
              <a:t>Condivisione dati</a:t>
            </a:r>
            <a:r>
              <a:rPr lang="en-US" sz="2200">
                <a:latin typeface="Open Sans"/>
                <a:ea typeface="Open Sans"/>
                <a:cs typeface="Open Sans"/>
                <a:sym typeface="Open Sans"/>
              </a:rPr>
              <a:t>: Piattaforme che consentono ai membri di vedere in modo trasparente la distribuzione dell’energia.</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Char char="●"/>
            </a:pPr>
            <a:r>
              <a:rPr b="1" lang="en-US" sz="2200">
                <a:latin typeface="Open Sans"/>
                <a:ea typeface="Open Sans"/>
                <a:cs typeface="Open Sans"/>
                <a:sym typeface="Open Sans"/>
              </a:rPr>
              <a:t>Efficienza operativa</a:t>
            </a:r>
            <a:r>
              <a:rPr lang="en-US" sz="2200">
                <a:latin typeface="Open Sans"/>
                <a:ea typeface="Open Sans"/>
                <a:cs typeface="Open Sans"/>
                <a:sym typeface="Open Sans"/>
              </a:rPr>
              <a:t>: Automatizzazione di processi come la distribuzione energetica o la fatturazione.</a:t>
            </a:r>
            <a:endParaRPr sz="2200">
              <a:latin typeface="Open Sans"/>
              <a:ea typeface="Open Sans"/>
              <a:cs typeface="Open Sans"/>
              <a:sym typeface="Open Sans"/>
            </a:endParaRPr>
          </a:p>
        </p:txBody>
      </p:sp>
      <p:grpSp>
        <p:nvGrpSpPr>
          <p:cNvPr id="461" name="Google Shape;461;g2d76cd19956_0_232"/>
          <p:cNvGrpSpPr/>
          <p:nvPr/>
        </p:nvGrpSpPr>
        <p:grpSpPr>
          <a:xfrm>
            <a:off x="0" y="5114547"/>
            <a:ext cx="12192000" cy="1743456"/>
            <a:chOff x="0" y="5114547"/>
            <a:chExt cx="12192000" cy="1743456"/>
          </a:xfrm>
        </p:grpSpPr>
        <p:pic>
          <p:nvPicPr>
            <p:cNvPr id="462" name="Google Shape;462;g2d76cd19956_0_232"/>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63" name="Google Shape;463;g2d76cd19956_0_232"/>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g2d76cd19956_0_242"/>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Le Piattaforme Online</a:t>
            </a:r>
            <a:endParaRPr/>
          </a:p>
        </p:txBody>
      </p:sp>
      <p:sp>
        <p:nvSpPr>
          <p:cNvPr id="469" name="Google Shape;469;g2d76cd19956_0_242"/>
          <p:cNvSpPr txBox="1"/>
          <p:nvPr>
            <p:ph idx="1" type="body"/>
          </p:nvPr>
        </p:nvSpPr>
        <p:spPr>
          <a:xfrm>
            <a:off x="838200" y="1561425"/>
            <a:ext cx="10515600" cy="2494800"/>
          </a:xfrm>
          <a:prstGeom prst="rect">
            <a:avLst/>
          </a:prstGeom>
          <a:noFill/>
          <a:ln>
            <a:noFill/>
          </a:ln>
        </p:spPr>
        <p:txBody>
          <a:bodyPr anchorCtr="0" anchor="t" bIns="0" lIns="0" spcFirstLastPara="1" rIns="0" wrap="square" tIns="54600">
            <a:spAutoFit/>
          </a:bodyPr>
          <a:lstStyle/>
          <a:p>
            <a:pPr indent="0" lvl="0" marL="0" rtl="0" algn="l">
              <a:lnSpc>
                <a:spcPct val="115000"/>
              </a:lnSpc>
              <a:spcBef>
                <a:spcPts val="1200"/>
              </a:spcBef>
              <a:spcAft>
                <a:spcPts val="0"/>
              </a:spcAft>
              <a:buNone/>
            </a:pPr>
            <a:r>
              <a:rPr lang="en-US" sz="2200">
                <a:latin typeface="Open Sans"/>
                <a:ea typeface="Open Sans"/>
                <a:cs typeface="Open Sans"/>
                <a:sym typeface="Open Sans"/>
              </a:rPr>
              <a:t>Le piattaforme online sono strumenti che offrono funzionalità avanzate per gestire le CER:</a:t>
            </a:r>
            <a:endParaRPr sz="2200">
              <a:latin typeface="Open Sans"/>
              <a:ea typeface="Open Sans"/>
              <a:cs typeface="Open Sans"/>
              <a:sym typeface="Open Sans"/>
            </a:endParaRPr>
          </a:p>
          <a:p>
            <a:pPr indent="-368300" lvl="0" marL="457200" rtl="0" algn="l">
              <a:lnSpc>
                <a:spcPct val="115000"/>
              </a:lnSpc>
              <a:spcBef>
                <a:spcPts val="1200"/>
              </a:spcBef>
              <a:spcAft>
                <a:spcPts val="0"/>
              </a:spcAft>
              <a:buSzPts val="2200"/>
              <a:buChar char="●"/>
            </a:pPr>
            <a:r>
              <a:rPr b="1" lang="en-US" sz="2200">
                <a:latin typeface="Open Sans"/>
                <a:ea typeface="Open Sans"/>
                <a:cs typeface="Open Sans"/>
                <a:sym typeface="Open Sans"/>
              </a:rPr>
              <a:t>Raccolta e analisi dei dati</a:t>
            </a:r>
            <a:r>
              <a:rPr lang="en-US" sz="2200">
                <a:latin typeface="Open Sans"/>
                <a:ea typeface="Open Sans"/>
                <a:cs typeface="Open Sans"/>
                <a:sym typeface="Open Sans"/>
              </a:rPr>
              <a:t>: Registrano e analizzano il flusso energetico.</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Char char="●"/>
            </a:pPr>
            <a:r>
              <a:rPr b="1" lang="en-US" sz="2200">
                <a:latin typeface="Open Sans"/>
                <a:ea typeface="Open Sans"/>
                <a:cs typeface="Open Sans"/>
                <a:sym typeface="Open Sans"/>
              </a:rPr>
              <a:t>Gestione dei membri</a:t>
            </a:r>
            <a:r>
              <a:rPr lang="en-US" sz="2200">
                <a:latin typeface="Open Sans"/>
                <a:ea typeface="Open Sans"/>
                <a:cs typeface="Open Sans"/>
                <a:sym typeface="Open Sans"/>
              </a:rPr>
              <a:t>: Coordinano le attività dei partecipanti alla CER.</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Char char="●"/>
            </a:pPr>
            <a:r>
              <a:rPr b="1" lang="en-US" sz="2200">
                <a:latin typeface="Open Sans"/>
                <a:ea typeface="Open Sans"/>
                <a:cs typeface="Open Sans"/>
                <a:sym typeface="Open Sans"/>
              </a:rPr>
              <a:t>Supporto decisionale</a:t>
            </a:r>
            <a:r>
              <a:rPr lang="en-US" sz="2200">
                <a:latin typeface="Open Sans"/>
                <a:ea typeface="Open Sans"/>
                <a:cs typeface="Open Sans"/>
                <a:sym typeface="Open Sans"/>
              </a:rPr>
              <a:t>: Forniscono informazioni utili per ottimizzare l’uso dell’energia.</a:t>
            </a:r>
            <a:endParaRPr b="1" sz="2200">
              <a:latin typeface="Open Sans"/>
              <a:ea typeface="Open Sans"/>
              <a:cs typeface="Open Sans"/>
              <a:sym typeface="Open Sans"/>
            </a:endParaRPr>
          </a:p>
        </p:txBody>
      </p:sp>
      <p:grpSp>
        <p:nvGrpSpPr>
          <p:cNvPr id="470" name="Google Shape;470;g2d76cd19956_0_242"/>
          <p:cNvGrpSpPr/>
          <p:nvPr/>
        </p:nvGrpSpPr>
        <p:grpSpPr>
          <a:xfrm>
            <a:off x="0" y="5114547"/>
            <a:ext cx="12192000" cy="1743456"/>
            <a:chOff x="0" y="5114547"/>
            <a:chExt cx="12192000" cy="1743456"/>
          </a:xfrm>
        </p:grpSpPr>
        <p:pic>
          <p:nvPicPr>
            <p:cNvPr id="471" name="Google Shape;471;g2d76cd19956_0_242"/>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72" name="Google Shape;472;g2d76cd19956_0_242"/>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g2d76cd19956_0_252"/>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Piattaforme di Gestione Energetica</a:t>
            </a:r>
            <a:endParaRPr/>
          </a:p>
        </p:txBody>
      </p:sp>
      <p:sp>
        <p:nvSpPr>
          <p:cNvPr id="478" name="Google Shape;478;g2d76cd19956_0_252"/>
          <p:cNvSpPr txBox="1"/>
          <p:nvPr>
            <p:ph idx="1" type="body"/>
          </p:nvPr>
        </p:nvSpPr>
        <p:spPr>
          <a:xfrm>
            <a:off x="838200" y="1561425"/>
            <a:ext cx="10515600" cy="2648700"/>
          </a:xfrm>
          <a:prstGeom prst="rect">
            <a:avLst/>
          </a:prstGeom>
          <a:noFill/>
          <a:ln>
            <a:noFill/>
          </a:ln>
        </p:spPr>
        <p:txBody>
          <a:bodyPr anchorCtr="0" anchor="t" bIns="0" lIns="0" spcFirstLastPara="1" rIns="0" wrap="square" tIns="54600">
            <a:spAutoFit/>
          </a:bodyPr>
          <a:lstStyle/>
          <a:p>
            <a:pPr indent="0" lvl="0" marL="0" rtl="0" algn="l">
              <a:lnSpc>
                <a:spcPct val="115000"/>
              </a:lnSpc>
              <a:spcBef>
                <a:spcPts val="1200"/>
              </a:spcBef>
              <a:spcAft>
                <a:spcPts val="0"/>
              </a:spcAft>
              <a:buNone/>
            </a:pPr>
            <a:r>
              <a:rPr b="1" lang="en-US" sz="2200">
                <a:solidFill>
                  <a:srgbClr val="70AD47"/>
                </a:solidFill>
                <a:latin typeface="Open Sans"/>
                <a:ea typeface="Open Sans"/>
                <a:cs typeface="Open Sans"/>
                <a:sym typeface="Open Sans"/>
              </a:rPr>
              <a:t>Energy Web Platform</a:t>
            </a:r>
            <a:r>
              <a:rPr lang="en-US" sz="2200">
                <a:latin typeface="Open Sans"/>
                <a:ea typeface="Open Sans"/>
                <a:cs typeface="Open Sans"/>
                <a:sym typeface="Open Sans"/>
              </a:rPr>
              <a:t>: Aiuta a gestire le transazioni energetiche decentralizzate.</a:t>
            </a:r>
            <a:endParaRPr sz="2200">
              <a:latin typeface="Open Sans"/>
              <a:ea typeface="Open Sans"/>
              <a:cs typeface="Open Sans"/>
              <a:sym typeface="Open Sans"/>
            </a:endParaRPr>
          </a:p>
          <a:p>
            <a:pPr indent="0" lvl="0" marL="0" rtl="0" algn="l">
              <a:lnSpc>
                <a:spcPct val="115000"/>
              </a:lnSpc>
              <a:spcBef>
                <a:spcPts val="1200"/>
              </a:spcBef>
              <a:spcAft>
                <a:spcPts val="0"/>
              </a:spcAft>
              <a:buNone/>
            </a:pPr>
            <a:r>
              <a:rPr b="1" lang="en-US" sz="2200">
                <a:solidFill>
                  <a:schemeClr val="accent6"/>
                </a:solidFill>
                <a:latin typeface="Open Sans"/>
                <a:ea typeface="Open Sans"/>
                <a:cs typeface="Open Sans"/>
                <a:sym typeface="Open Sans"/>
              </a:rPr>
              <a:t>GreenCom Networks</a:t>
            </a:r>
            <a:r>
              <a:rPr lang="en-US" sz="2200">
                <a:latin typeface="Open Sans"/>
                <a:ea typeface="Open Sans"/>
                <a:cs typeface="Open Sans"/>
                <a:sym typeface="Open Sans"/>
              </a:rPr>
              <a:t>: Offre soluzioni per ottimizzare il consumo energetico. Funzioni chiave:</a:t>
            </a:r>
            <a:endParaRPr sz="2200">
              <a:latin typeface="Open Sans"/>
              <a:ea typeface="Open Sans"/>
              <a:cs typeface="Open Sans"/>
              <a:sym typeface="Open Sans"/>
            </a:endParaRPr>
          </a:p>
          <a:p>
            <a:pPr indent="-368300" lvl="1" marL="914400" rtl="0" algn="l">
              <a:lnSpc>
                <a:spcPct val="115000"/>
              </a:lnSpc>
              <a:spcBef>
                <a:spcPts val="1200"/>
              </a:spcBef>
              <a:spcAft>
                <a:spcPts val="0"/>
              </a:spcAft>
              <a:buSzPts val="2200"/>
              <a:buFont typeface="Open Sans"/>
              <a:buChar char="○"/>
            </a:pPr>
            <a:r>
              <a:rPr lang="en-US" sz="2200">
                <a:latin typeface="Open Sans"/>
                <a:ea typeface="Open Sans"/>
                <a:cs typeface="Open Sans"/>
                <a:sym typeface="Open Sans"/>
              </a:rPr>
              <a:t>Monitoraggio della produzione e del consumo.</a:t>
            </a:r>
            <a:endParaRPr sz="2200">
              <a:latin typeface="Open Sans"/>
              <a:ea typeface="Open Sans"/>
              <a:cs typeface="Open Sans"/>
              <a:sym typeface="Open Sans"/>
            </a:endParaRPr>
          </a:p>
          <a:p>
            <a:pPr indent="-368300" lvl="1" marL="914400" rtl="0" algn="l">
              <a:lnSpc>
                <a:spcPct val="115000"/>
              </a:lnSpc>
              <a:spcBef>
                <a:spcPts val="0"/>
              </a:spcBef>
              <a:spcAft>
                <a:spcPts val="0"/>
              </a:spcAft>
              <a:buSzPts val="2200"/>
              <a:buFont typeface="Open Sans"/>
              <a:buChar char="○"/>
            </a:pPr>
            <a:r>
              <a:rPr lang="en-US" sz="2200">
                <a:latin typeface="Open Sans"/>
                <a:ea typeface="Open Sans"/>
                <a:cs typeface="Open Sans"/>
                <a:sym typeface="Open Sans"/>
              </a:rPr>
              <a:t>Analisi di efficienza energetica.</a:t>
            </a:r>
            <a:endParaRPr sz="2200">
              <a:latin typeface="Open Sans"/>
              <a:ea typeface="Open Sans"/>
              <a:cs typeface="Open Sans"/>
              <a:sym typeface="Open Sans"/>
            </a:endParaRPr>
          </a:p>
          <a:p>
            <a:pPr indent="-368300" lvl="1" marL="914400" rtl="0" algn="l">
              <a:lnSpc>
                <a:spcPct val="115000"/>
              </a:lnSpc>
              <a:spcBef>
                <a:spcPts val="0"/>
              </a:spcBef>
              <a:spcAft>
                <a:spcPts val="0"/>
              </a:spcAft>
              <a:buSzPts val="2200"/>
              <a:buFont typeface="Open Sans"/>
              <a:buChar char="○"/>
            </a:pPr>
            <a:r>
              <a:rPr lang="en-US" sz="2200">
                <a:latin typeface="Open Sans"/>
                <a:ea typeface="Open Sans"/>
                <a:cs typeface="Open Sans"/>
                <a:sym typeface="Open Sans"/>
              </a:rPr>
              <a:t>Supporto alla condivisione tra i membri.</a:t>
            </a:r>
            <a:endParaRPr sz="2200">
              <a:latin typeface="Open Sans"/>
              <a:ea typeface="Open Sans"/>
              <a:cs typeface="Open Sans"/>
              <a:sym typeface="Open Sans"/>
            </a:endParaRPr>
          </a:p>
        </p:txBody>
      </p:sp>
      <p:grpSp>
        <p:nvGrpSpPr>
          <p:cNvPr id="479" name="Google Shape;479;g2d76cd19956_0_252"/>
          <p:cNvGrpSpPr/>
          <p:nvPr/>
        </p:nvGrpSpPr>
        <p:grpSpPr>
          <a:xfrm>
            <a:off x="0" y="5114547"/>
            <a:ext cx="12192000" cy="1743456"/>
            <a:chOff x="0" y="5114547"/>
            <a:chExt cx="12192000" cy="1743456"/>
          </a:xfrm>
        </p:grpSpPr>
        <p:pic>
          <p:nvPicPr>
            <p:cNvPr id="480" name="Google Shape;480;g2d76cd19956_0_252"/>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81" name="Google Shape;481;g2d76cd19956_0_252"/>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g2d76cd19956_0_260"/>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Piattaforme per la Governance</a:t>
            </a:r>
            <a:endParaRPr/>
          </a:p>
        </p:txBody>
      </p:sp>
      <p:sp>
        <p:nvSpPr>
          <p:cNvPr id="487" name="Google Shape;487;g2d76cd19956_0_260"/>
          <p:cNvSpPr txBox="1"/>
          <p:nvPr>
            <p:ph idx="1" type="body"/>
          </p:nvPr>
        </p:nvSpPr>
        <p:spPr>
          <a:xfrm>
            <a:off x="838200" y="1561425"/>
            <a:ext cx="10515600" cy="2340900"/>
          </a:xfrm>
          <a:prstGeom prst="rect">
            <a:avLst/>
          </a:prstGeom>
          <a:noFill/>
          <a:ln>
            <a:noFill/>
          </a:ln>
        </p:spPr>
        <p:txBody>
          <a:bodyPr anchorCtr="0" anchor="t" bIns="0" lIns="0" spcFirstLastPara="1" rIns="0" wrap="square" tIns="54600">
            <a:spAutoFit/>
          </a:bodyPr>
          <a:lstStyle/>
          <a:p>
            <a:pPr indent="-368300" lvl="0" marL="457200" rtl="0" algn="l">
              <a:lnSpc>
                <a:spcPct val="115000"/>
              </a:lnSpc>
              <a:spcBef>
                <a:spcPts val="1200"/>
              </a:spcBef>
              <a:spcAft>
                <a:spcPts val="0"/>
              </a:spcAft>
              <a:buSzPts val="2200"/>
              <a:buChar char="●"/>
            </a:pPr>
            <a:r>
              <a:rPr b="1" lang="en-US" sz="2200">
                <a:latin typeface="Open Sans"/>
                <a:ea typeface="Open Sans"/>
                <a:cs typeface="Open Sans"/>
                <a:sym typeface="Open Sans"/>
              </a:rPr>
              <a:t>Comunità Energetica 2.0</a:t>
            </a:r>
            <a:r>
              <a:rPr lang="en-US" sz="2200">
                <a:latin typeface="Open Sans"/>
                <a:ea typeface="Open Sans"/>
                <a:cs typeface="Open Sans"/>
                <a:sym typeface="Open Sans"/>
              </a:rPr>
              <a:t>: Piattaforma italiana per la gestione amministrativa delle CER.</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Char char="●"/>
            </a:pPr>
            <a:r>
              <a:rPr b="1" lang="en-US" sz="2200">
                <a:latin typeface="Open Sans"/>
                <a:ea typeface="Open Sans"/>
                <a:cs typeface="Open Sans"/>
                <a:sym typeface="Open Sans"/>
              </a:rPr>
              <a:t>Blockchain</a:t>
            </a:r>
            <a:r>
              <a:rPr lang="en-US" sz="2200">
                <a:latin typeface="Open Sans"/>
                <a:ea typeface="Open Sans"/>
                <a:cs typeface="Open Sans"/>
                <a:sym typeface="Open Sans"/>
              </a:rPr>
              <a:t>: Garantisce la trasparenza delle transazioni e l’integrità dei dati.</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Char char="●"/>
            </a:pPr>
            <a:r>
              <a:rPr b="1" lang="en-US" sz="2200">
                <a:latin typeface="Open Sans"/>
                <a:ea typeface="Open Sans"/>
                <a:cs typeface="Open Sans"/>
                <a:sym typeface="Open Sans"/>
              </a:rPr>
              <a:t>Funzioni principali</a:t>
            </a:r>
            <a:r>
              <a:rPr lang="en-US" sz="2200">
                <a:latin typeface="Open Sans"/>
                <a:ea typeface="Open Sans"/>
                <a:cs typeface="Open Sans"/>
                <a:sym typeface="Open Sans"/>
              </a:rPr>
              <a:t>:</a:t>
            </a:r>
            <a:endParaRPr sz="2200">
              <a:latin typeface="Open Sans"/>
              <a:ea typeface="Open Sans"/>
              <a:cs typeface="Open Sans"/>
              <a:sym typeface="Open Sans"/>
            </a:endParaRPr>
          </a:p>
          <a:p>
            <a:pPr indent="-368300" lvl="1" marL="914400" rtl="0" algn="l">
              <a:lnSpc>
                <a:spcPct val="115000"/>
              </a:lnSpc>
              <a:spcBef>
                <a:spcPts val="0"/>
              </a:spcBef>
              <a:spcAft>
                <a:spcPts val="0"/>
              </a:spcAft>
              <a:buSzPts val="2200"/>
              <a:buFont typeface="Open Sans"/>
              <a:buAutoNum type="alphaLcPeriod"/>
            </a:pPr>
            <a:r>
              <a:rPr lang="en-US" sz="2200">
                <a:latin typeface="Open Sans"/>
                <a:ea typeface="Open Sans"/>
                <a:cs typeface="Open Sans"/>
                <a:sym typeface="Open Sans"/>
              </a:rPr>
              <a:t>Tracciabilità dei contributi di ogni membro.</a:t>
            </a:r>
            <a:endParaRPr sz="2200">
              <a:latin typeface="Open Sans"/>
              <a:ea typeface="Open Sans"/>
              <a:cs typeface="Open Sans"/>
              <a:sym typeface="Open Sans"/>
            </a:endParaRPr>
          </a:p>
          <a:p>
            <a:pPr indent="-368300" lvl="1" marL="914400" rtl="0" algn="l">
              <a:lnSpc>
                <a:spcPct val="115000"/>
              </a:lnSpc>
              <a:spcBef>
                <a:spcPts val="0"/>
              </a:spcBef>
              <a:spcAft>
                <a:spcPts val="0"/>
              </a:spcAft>
              <a:buSzPts val="2200"/>
              <a:buFont typeface="Open Sans"/>
              <a:buAutoNum type="alphaLcPeriod"/>
            </a:pPr>
            <a:r>
              <a:rPr lang="en-US" sz="2200">
                <a:latin typeface="Open Sans"/>
                <a:ea typeface="Open Sans"/>
                <a:cs typeface="Open Sans"/>
                <a:sym typeface="Open Sans"/>
              </a:rPr>
              <a:t>Automatizzazione delle decisioni basate su regole predefinite.</a:t>
            </a:r>
            <a:endParaRPr sz="2200">
              <a:latin typeface="Open Sans"/>
              <a:ea typeface="Open Sans"/>
              <a:cs typeface="Open Sans"/>
              <a:sym typeface="Open Sans"/>
            </a:endParaRPr>
          </a:p>
        </p:txBody>
      </p:sp>
      <p:grpSp>
        <p:nvGrpSpPr>
          <p:cNvPr id="488" name="Google Shape;488;g2d76cd19956_0_260"/>
          <p:cNvGrpSpPr/>
          <p:nvPr/>
        </p:nvGrpSpPr>
        <p:grpSpPr>
          <a:xfrm>
            <a:off x="0" y="5114547"/>
            <a:ext cx="12192000" cy="1743456"/>
            <a:chOff x="0" y="5114547"/>
            <a:chExt cx="12192000" cy="1743456"/>
          </a:xfrm>
        </p:grpSpPr>
        <p:pic>
          <p:nvPicPr>
            <p:cNvPr id="489" name="Google Shape;489;g2d76cd19956_0_260"/>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90" name="Google Shape;490;g2d76cd19956_0_260"/>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g2d76cd19956_0_268"/>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Applicazioni Mobile</a:t>
            </a:r>
            <a:endParaRPr/>
          </a:p>
        </p:txBody>
      </p:sp>
      <p:sp>
        <p:nvSpPr>
          <p:cNvPr id="496" name="Google Shape;496;g2d76cd19956_0_268"/>
          <p:cNvSpPr txBox="1"/>
          <p:nvPr>
            <p:ph idx="1" type="body"/>
          </p:nvPr>
        </p:nvSpPr>
        <p:spPr>
          <a:xfrm>
            <a:off x="838200" y="1561425"/>
            <a:ext cx="10515600" cy="2494800"/>
          </a:xfrm>
          <a:prstGeom prst="rect">
            <a:avLst/>
          </a:prstGeom>
          <a:noFill/>
          <a:ln>
            <a:noFill/>
          </a:ln>
        </p:spPr>
        <p:txBody>
          <a:bodyPr anchorCtr="0" anchor="t" bIns="0" lIns="0" spcFirstLastPara="1" rIns="0" wrap="square" tIns="54600">
            <a:spAutoFit/>
          </a:bodyPr>
          <a:lstStyle/>
          <a:p>
            <a:pPr indent="0" lvl="0" marL="0" rtl="0" algn="l">
              <a:lnSpc>
                <a:spcPct val="115000"/>
              </a:lnSpc>
              <a:spcBef>
                <a:spcPts val="1200"/>
              </a:spcBef>
              <a:spcAft>
                <a:spcPts val="0"/>
              </a:spcAft>
              <a:buNone/>
            </a:pPr>
            <a:r>
              <a:rPr lang="en-US" sz="2200">
                <a:latin typeface="Open Sans"/>
                <a:ea typeface="Open Sans"/>
                <a:cs typeface="Open Sans"/>
                <a:sym typeface="Open Sans"/>
              </a:rPr>
              <a:t>Le app mobili rendono più accessibile la gestione delle CER ai membri:</a:t>
            </a:r>
            <a:endParaRPr sz="2200">
              <a:latin typeface="Open Sans"/>
              <a:ea typeface="Open Sans"/>
              <a:cs typeface="Open Sans"/>
              <a:sym typeface="Open Sans"/>
            </a:endParaRPr>
          </a:p>
          <a:p>
            <a:pPr indent="-368300" lvl="0" marL="457200" rtl="0" algn="l">
              <a:lnSpc>
                <a:spcPct val="115000"/>
              </a:lnSpc>
              <a:spcBef>
                <a:spcPts val="1200"/>
              </a:spcBef>
              <a:spcAft>
                <a:spcPts val="0"/>
              </a:spcAft>
              <a:buSzPts val="2200"/>
              <a:buChar char="●"/>
            </a:pPr>
            <a:r>
              <a:rPr b="1" lang="en-US" sz="2200">
                <a:latin typeface="Open Sans"/>
                <a:ea typeface="Open Sans"/>
                <a:cs typeface="Open Sans"/>
                <a:sym typeface="Open Sans"/>
              </a:rPr>
              <a:t>Monitoraggio dell’energia</a:t>
            </a:r>
            <a:r>
              <a:rPr lang="en-US" sz="2200">
                <a:latin typeface="Open Sans"/>
                <a:ea typeface="Open Sans"/>
                <a:cs typeface="Open Sans"/>
                <a:sym typeface="Open Sans"/>
              </a:rPr>
              <a:t>: Visualizzazione dei dati di consumo in tempo reale.</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Char char="●"/>
            </a:pPr>
            <a:r>
              <a:rPr b="1" lang="en-US" sz="2200">
                <a:latin typeface="Open Sans"/>
                <a:ea typeface="Open Sans"/>
                <a:cs typeface="Open Sans"/>
                <a:sym typeface="Open Sans"/>
              </a:rPr>
              <a:t>Notifiche e avvisi</a:t>
            </a:r>
            <a:r>
              <a:rPr lang="en-US" sz="2200">
                <a:latin typeface="Open Sans"/>
                <a:ea typeface="Open Sans"/>
                <a:cs typeface="Open Sans"/>
                <a:sym typeface="Open Sans"/>
              </a:rPr>
              <a:t>: Comunicazione rapida e diretta con i membri.</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Char char="●"/>
            </a:pPr>
            <a:r>
              <a:rPr b="1" lang="en-US" sz="2200">
                <a:latin typeface="Open Sans"/>
                <a:ea typeface="Open Sans"/>
                <a:cs typeface="Open Sans"/>
                <a:sym typeface="Open Sans"/>
              </a:rPr>
              <a:t>Interazione tra i partecipanti</a:t>
            </a:r>
            <a:r>
              <a:rPr lang="en-US" sz="2200">
                <a:latin typeface="Open Sans"/>
                <a:ea typeface="Open Sans"/>
                <a:cs typeface="Open Sans"/>
                <a:sym typeface="Open Sans"/>
              </a:rPr>
              <a:t>: Forum e chat per condividere idee e suggerimenti.</a:t>
            </a:r>
            <a:endParaRPr sz="2200">
              <a:latin typeface="Open Sans"/>
              <a:ea typeface="Open Sans"/>
              <a:cs typeface="Open Sans"/>
              <a:sym typeface="Open Sans"/>
            </a:endParaRPr>
          </a:p>
        </p:txBody>
      </p:sp>
      <p:grpSp>
        <p:nvGrpSpPr>
          <p:cNvPr id="497" name="Google Shape;497;g2d76cd19956_0_268"/>
          <p:cNvGrpSpPr/>
          <p:nvPr/>
        </p:nvGrpSpPr>
        <p:grpSpPr>
          <a:xfrm>
            <a:off x="0" y="5114547"/>
            <a:ext cx="12192000" cy="1743456"/>
            <a:chOff x="0" y="5114547"/>
            <a:chExt cx="12192000" cy="1743456"/>
          </a:xfrm>
        </p:grpSpPr>
        <p:pic>
          <p:nvPicPr>
            <p:cNvPr id="498" name="Google Shape;498;g2d76cd19956_0_268"/>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499" name="Google Shape;499;g2d76cd19956_0_268"/>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g2d76cd19956_0_276"/>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Esempi di App per il Monitoraggio Energetico</a:t>
            </a:r>
            <a:endParaRPr/>
          </a:p>
        </p:txBody>
      </p:sp>
      <p:sp>
        <p:nvSpPr>
          <p:cNvPr id="505" name="Google Shape;505;g2d76cd19956_0_276"/>
          <p:cNvSpPr txBox="1"/>
          <p:nvPr>
            <p:ph idx="1" type="body"/>
          </p:nvPr>
        </p:nvSpPr>
        <p:spPr>
          <a:xfrm>
            <a:off x="838200" y="1561425"/>
            <a:ext cx="10515600" cy="3192000"/>
          </a:xfrm>
          <a:prstGeom prst="rect">
            <a:avLst/>
          </a:prstGeom>
          <a:noFill/>
          <a:ln>
            <a:noFill/>
          </a:ln>
        </p:spPr>
        <p:txBody>
          <a:bodyPr anchorCtr="0" anchor="t" bIns="0" lIns="0" spcFirstLastPara="1" rIns="0" wrap="square" tIns="54600">
            <a:spAutoFit/>
          </a:bodyPr>
          <a:lstStyle/>
          <a:p>
            <a:pPr indent="0" lvl="0" marL="0" rtl="0" algn="l">
              <a:lnSpc>
                <a:spcPct val="115000"/>
              </a:lnSpc>
              <a:spcBef>
                <a:spcPts val="1200"/>
              </a:spcBef>
              <a:spcAft>
                <a:spcPts val="0"/>
              </a:spcAft>
              <a:buNone/>
            </a:pPr>
            <a:r>
              <a:rPr b="1" lang="en-US" sz="2200">
                <a:solidFill>
                  <a:schemeClr val="accent6"/>
                </a:solidFill>
                <a:latin typeface="Open Sans"/>
                <a:ea typeface="Open Sans"/>
                <a:cs typeface="Open Sans"/>
                <a:sym typeface="Open Sans"/>
              </a:rPr>
              <a:t>SolarEdge</a:t>
            </a:r>
            <a:r>
              <a:rPr lang="en-US" sz="2200">
                <a:latin typeface="Open Sans"/>
                <a:ea typeface="Open Sans"/>
                <a:cs typeface="Open Sans"/>
                <a:sym typeface="Open Sans"/>
              </a:rPr>
              <a:t>: Permette di monitorare l’efficienza dei pannelli solari.</a:t>
            </a:r>
            <a:endParaRPr sz="2200">
              <a:latin typeface="Open Sans"/>
              <a:ea typeface="Open Sans"/>
              <a:cs typeface="Open Sans"/>
              <a:sym typeface="Open Sans"/>
            </a:endParaRPr>
          </a:p>
          <a:p>
            <a:pPr indent="0" lvl="0" marL="0" rtl="0" algn="l">
              <a:lnSpc>
                <a:spcPct val="115000"/>
              </a:lnSpc>
              <a:spcBef>
                <a:spcPts val="1200"/>
              </a:spcBef>
              <a:spcAft>
                <a:spcPts val="0"/>
              </a:spcAft>
              <a:buNone/>
            </a:pPr>
            <a:r>
              <a:rPr b="1" lang="en-US" sz="2200">
                <a:solidFill>
                  <a:schemeClr val="accent6"/>
                </a:solidFill>
                <a:latin typeface="Open Sans"/>
                <a:ea typeface="Open Sans"/>
                <a:cs typeface="Open Sans"/>
                <a:sym typeface="Open Sans"/>
              </a:rPr>
              <a:t>Enel X</a:t>
            </a:r>
            <a:r>
              <a:rPr lang="en-US" sz="2200">
                <a:latin typeface="Open Sans"/>
                <a:ea typeface="Open Sans"/>
                <a:cs typeface="Open Sans"/>
                <a:sym typeface="Open Sans"/>
              </a:rPr>
              <a:t>: Offre strumenti per controllare produzione e consumo.</a:t>
            </a:r>
            <a:br>
              <a:rPr lang="en-US" sz="2200">
                <a:latin typeface="Open Sans"/>
                <a:ea typeface="Open Sans"/>
                <a:cs typeface="Open Sans"/>
                <a:sym typeface="Open Sans"/>
              </a:rPr>
            </a:br>
            <a:endParaRPr sz="2200">
              <a:latin typeface="Open Sans"/>
              <a:ea typeface="Open Sans"/>
              <a:cs typeface="Open Sans"/>
              <a:sym typeface="Open Sans"/>
            </a:endParaRPr>
          </a:p>
          <a:p>
            <a:pPr indent="0" lvl="0" marL="0" rtl="0" algn="l">
              <a:lnSpc>
                <a:spcPct val="115000"/>
              </a:lnSpc>
              <a:spcBef>
                <a:spcPts val="1200"/>
              </a:spcBef>
              <a:spcAft>
                <a:spcPts val="0"/>
              </a:spcAft>
              <a:buNone/>
            </a:pPr>
            <a:r>
              <a:rPr b="1" lang="en-US" sz="2200">
                <a:latin typeface="Open Sans"/>
                <a:ea typeface="Open Sans"/>
                <a:cs typeface="Open Sans"/>
                <a:sym typeface="Open Sans"/>
              </a:rPr>
              <a:t>Vantaggi</a:t>
            </a:r>
            <a:r>
              <a:rPr lang="en-US" sz="2200">
                <a:latin typeface="Open Sans"/>
                <a:ea typeface="Open Sans"/>
                <a:cs typeface="Open Sans"/>
                <a:sym typeface="Open Sans"/>
              </a:rPr>
              <a:t>:</a:t>
            </a:r>
            <a:endParaRPr sz="2200">
              <a:latin typeface="Open Sans"/>
              <a:ea typeface="Open Sans"/>
              <a:cs typeface="Open Sans"/>
              <a:sym typeface="Open Sans"/>
            </a:endParaRPr>
          </a:p>
          <a:p>
            <a:pPr indent="-368300" lvl="0" marL="457200" rtl="0" algn="l">
              <a:lnSpc>
                <a:spcPct val="115000"/>
              </a:lnSpc>
              <a:spcBef>
                <a:spcPts val="1200"/>
              </a:spcBef>
              <a:spcAft>
                <a:spcPts val="0"/>
              </a:spcAft>
              <a:buSzPts val="2200"/>
              <a:buFont typeface="Open Sans"/>
              <a:buChar char="●"/>
            </a:pPr>
            <a:r>
              <a:rPr lang="en-US" sz="2200">
                <a:latin typeface="Open Sans"/>
                <a:ea typeface="Open Sans"/>
                <a:cs typeface="Open Sans"/>
                <a:sym typeface="Open Sans"/>
              </a:rPr>
              <a:t>Coinvolgimento attivo dei membri.</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Font typeface="Open Sans"/>
              <a:buChar char="●"/>
            </a:pPr>
            <a:r>
              <a:rPr lang="en-US" sz="2200">
                <a:latin typeface="Open Sans"/>
                <a:ea typeface="Open Sans"/>
                <a:cs typeface="Open Sans"/>
                <a:sym typeface="Open Sans"/>
              </a:rPr>
              <a:t>Trasparenza sui flussi energetici.</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Font typeface="Open Sans"/>
              <a:buChar char="●"/>
            </a:pPr>
            <a:r>
              <a:rPr lang="en-US" sz="2200">
                <a:latin typeface="Open Sans"/>
                <a:ea typeface="Open Sans"/>
                <a:cs typeface="Open Sans"/>
                <a:sym typeface="Open Sans"/>
              </a:rPr>
              <a:t>Ottimizzazione dei consumi.</a:t>
            </a:r>
            <a:endParaRPr sz="2200">
              <a:latin typeface="Open Sans"/>
              <a:ea typeface="Open Sans"/>
              <a:cs typeface="Open Sans"/>
              <a:sym typeface="Open Sans"/>
            </a:endParaRPr>
          </a:p>
        </p:txBody>
      </p:sp>
      <p:grpSp>
        <p:nvGrpSpPr>
          <p:cNvPr id="506" name="Google Shape;506;g2d76cd19956_0_276"/>
          <p:cNvGrpSpPr/>
          <p:nvPr/>
        </p:nvGrpSpPr>
        <p:grpSpPr>
          <a:xfrm>
            <a:off x="0" y="5114547"/>
            <a:ext cx="12192000" cy="1743456"/>
            <a:chOff x="0" y="5114547"/>
            <a:chExt cx="12192000" cy="1743456"/>
          </a:xfrm>
        </p:grpSpPr>
        <p:pic>
          <p:nvPicPr>
            <p:cNvPr id="507" name="Google Shape;507;g2d76cd19956_0_276"/>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508" name="Google Shape;508;g2d76cd19956_0_276"/>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g2d76cd19956_0_284"/>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Esempi di App per la Condivisione Energetica</a:t>
            </a:r>
            <a:endParaRPr/>
          </a:p>
        </p:txBody>
      </p:sp>
      <p:sp>
        <p:nvSpPr>
          <p:cNvPr id="514" name="Google Shape;514;g2d76cd19956_0_284"/>
          <p:cNvSpPr txBox="1"/>
          <p:nvPr>
            <p:ph idx="1" type="body"/>
          </p:nvPr>
        </p:nvSpPr>
        <p:spPr>
          <a:xfrm>
            <a:off x="838200" y="1561425"/>
            <a:ext cx="10515600" cy="3345900"/>
          </a:xfrm>
          <a:prstGeom prst="rect">
            <a:avLst/>
          </a:prstGeom>
          <a:noFill/>
          <a:ln>
            <a:noFill/>
          </a:ln>
        </p:spPr>
        <p:txBody>
          <a:bodyPr anchorCtr="0" anchor="t" bIns="0" lIns="0" spcFirstLastPara="1" rIns="0" wrap="square" tIns="54600">
            <a:spAutoFit/>
          </a:bodyPr>
          <a:lstStyle/>
          <a:p>
            <a:pPr indent="0" lvl="0" marL="0" rtl="0" algn="l">
              <a:lnSpc>
                <a:spcPct val="115000"/>
              </a:lnSpc>
              <a:spcBef>
                <a:spcPts val="1200"/>
              </a:spcBef>
              <a:spcAft>
                <a:spcPts val="0"/>
              </a:spcAft>
              <a:buNone/>
            </a:pPr>
            <a:r>
              <a:rPr b="1" lang="en-US" sz="2200">
                <a:solidFill>
                  <a:schemeClr val="accent6"/>
                </a:solidFill>
                <a:latin typeface="Open Sans"/>
                <a:ea typeface="Open Sans"/>
                <a:cs typeface="Open Sans"/>
                <a:sym typeface="Open Sans"/>
              </a:rPr>
              <a:t>Power Ledger</a:t>
            </a:r>
            <a:r>
              <a:rPr lang="en-US" sz="2200">
                <a:latin typeface="Open Sans"/>
                <a:ea typeface="Open Sans"/>
                <a:cs typeface="Open Sans"/>
                <a:sym typeface="Open Sans"/>
              </a:rPr>
              <a:t>: App basata su blockchain che facilita il trading di energia tra i membri.</a:t>
            </a:r>
            <a:endParaRPr sz="2200">
              <a:latin typeface="Open Sans"/>
              <a:ea typeface="Open Sans"/>
              <a:cs typeface="Open Sans"/>
              <a:sym typeface="Open Sans"/>
            </a:endParaRPr>
          </a:p>
          <a:p>
            <a:pPr indent="0" lvl="0" marL="0" rtl="0" algn="l">
              <a:lnSpc>
                <a:spcPct val="115000"/>
              </a:lnSpc>
              <a:spcBef>
                <a:spcPts val="1200"/>
              </a:spcBef>
              <a:spcAft>
                <a:spcPts val="0"/>
              </a:spcAft>
              <a:buNone/>
            </a:pPr>
            <a:r>
              <a:rPr b="1" lang="en-US" sz="2200">
                <a:solidFill>
                  <a:schemeClr val="accent6"/>
                </a:solidFill>
                <a:latin typeface="Open Sans"/>
                <a:ea typeface="Open Sans"/>
                <a:cs typeface="Open Sans"/>
                <a:sym typeface="Open Sans"/>
              </a:rPr>
              <a:t>Equigy</a:t>
            </a:r>
            <a:r>
              <a:rPr lang="en-US" sz="2200">
                <a:latin typeface="Open Sans"/>
                <a:ea typeface="Open Sans"/>
                <a:cs typeface="Open Sans"/>
                <a:sym typeface="Open Sans"/>
              </a:rPr>
              <a:t>: Aiuta a bilanciare la rete energetica attraverso la condivisione locale.</a:t>
            </a:r>
            <a:endParaRPr sz="2200">
              <a:latin typeface="Open Sans"/>
              <a:ea typeface="Open Sans"/>
              <a:cs typeface="Open Sans"/>
              <a:sym typeface="Open Sans"/>
            </a:endParaRPr>
          </a:p>
          <a:p>
            <a:pPr indent="0" lvl="0" marL="0" rtl="0" algn="l">
              <a:lnSpc>
                <a:spcPct val="115000"/>
              </a:lnSpc>
              <a:spcBef>
                <a:spcPts val="1200"/>
              </a:spcBef>
              <a:spcAft>
                <a:spcPts val="0"/>
              </a:spcAft>
              <a:buNone/>
            </a:pPr>
            <a:r>
              <a:t/>
            </a:r>
            <a:endParaRPr sz="2200">
              <a:latin typeface="Open Sans"/>
              <a:ea typeface="Open Sans"/>
              <a:cs typeface="Open Sans"/>
              <a:sym typeface="Open Sans"/>
            </a:endParaRPr>
          </a:p>
          <a:p>
            <a:pPr indent="-228600" lvl="0" marL="457200" rtl="0" algn="l">
              <a:lnSpc>
                <a:spcPct val="115000"/>
              </a:lnSpc>
              <a:spcBef>
                <a:spcPts val="1200"/>
              </a:spcBef>
              <a:spcAft>
                <a:spcPts val="0"/>
              </a:spcAft>
              <a:buNone/>
            </a:pPr>
            <a:r>
              <a:rPr b="1" lang="en-US" sz="2200">
                <a:latin typeface="Open Sans"/>
                <a:ea typeface="Open Sans"/>
                <a:cs typeface="Open Sans"/>
                <a:sym typeface="Open Sans"/>
              </a:rPr>
              <a:t>Benefici</a:t>
            </a:r>
            <a:r>
              <a:rPr lang="en-US" sz="2200">
                <a:latin typeface="Open Sans"/>
                <a:ea typeface="Open Sans"/>
                <a:cs typeface="Open Sans"/>
                <a:sym typeface="Open Sans"/>
              </a:rPr>
              <a:t>:</a:t>
            </a:r>
            <a:endParaRPr sz="2200">
              <a:latin typeface="Open Sans"/>
              <a:ea typeface="Open Sans"/>
              <a:cs typeface="Open Sans"/>
              <a:sym typeface="Open Sans"/>
            </a:endParaRPr>
          </a:p>
          <a:p>
            <a:pPr indent="-368300" lvl="0" marL="457200" rtl="0" algn="l">
              <a:lnSpc>
                <a:spcPct val="115000"/>
              </a:lnSpc>
              <a:spcBef>
                <a:spcPts val="1200"/>
              </a:spcBef>
              <a:spcAft>
                <a:spcPts val="0"/>
              </a:spcAft>
              <a:buSzPts val="2200"/>
              <a:buFont typeface="Open Sans"/>
              <a:buChar char="●"/>
            </a:pPr>
            <a:r>
              <a:rPr lang="en-US" sz="2200">
                <a:latin typeface="Open Sans"/>
                <a:ea typeface="Open Sans"/>
                <a:cs typeface="Open Sans"/>
                <a:sym typeface="Open Sans"/>
              </a:rPr>
              <a:t>Maggiore autonomia nella gestione dell’energia.</a:t>
            </a:r>
            <a:endParaRPr sz="2200">
              <a:latin typeface="Open Sans"/>
              <a:ea typeface="Open Sans"/>
              <a:cs typeface="Open Sans"/>
              <a:sym typeface="Open Sans"/>
            </a:endParaRPr>
          </a:p>
          <a:p>
            <a:pPr indent="-368300" lvl="0" marL="457200" rtl="0" algn="l">
              <a:lnSpc>
                <a:spcPct val="115000"/>
              </a:lnSpc>
              <a:spcBef>
                <a:spcPts val="0"/>
              </a:spcBef>
              <a:spcAft>
                <a:spcPts val="0"/>
              </a:spcAft>
              <a:buSzPts val="2200"/>
              <a:buFont typeface="Open Sans"/>
              <a:buChar char="●"/>
            </a:pPr>
            <a:r>
              <a:rPr lang="en-US" sz="2200">
                <a:latin typeface="Open Sans"/>
                <a:ea typeface="Open Sans"/>
                <a:cs typeface="Open Sans"/>
                <a:sym typeface="Open Sans"/>
              </a:rPr>
              <a:t>Massimizzazione dell’uso delle risorse rinnovabili disponibili.</a:t>
            </a:r>
            <a:endParaRPr sz="2200">
              <a:latin typeface="Open Sans"/>
              <a:ea typeface="Open Sans"/>
              <a:cs typeface="Open Sans"/>
              <a:sym typeface="Open Sans"/>
            </a:endParaRPr>
          </a:p>
        </p:txBody>
      </p:sp>
      <p:grpSp>
        <p:nvGrpSpPr>
          <p:cNvPr id="515" name="Google Shape;515;g2d76cd19956_0_284"/>
          <p:cNvGrpSpPr/>
          <p:nvPr/>
        </p:nvGrpSpPr>
        <p:grpSpPr>
          <a:xfrm>
            <a:off x="0" y="5114547"/>
            <a:ext cx="12192000" cy="1743456"/>
            <a:chOff x="0" y="5114547"/>
            <a:chExt cx="12192000" cy="1743456"/>
          </a:xfrm>
        </p:grpSpPr>
        <p:pic>
          <p:nvPicPr>
            <p:cNvPr id="516" name="Google Shape;516;g2d76cd19956_0_284"/>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517" name="Google Shape;517;g2d76cd19956_0_284"/>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g2d76cd19956_0_292"/>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Strumenti di Comunicazione</a:t>
            </a:r>
            <a:endParaRPr/>
          </a:p>
        </p:txBody>
      </p:sp>
      <p:sp>
        <p:nvSpPr>
          <p:cNvPr id="523" name="Google Shape;523;g2d76cd19956_0_292"/>
          <p:cNvSpPr txBox="1"/>
          <p:nvPr>
            <p:ph idx="1" type="body"/>
          </p:nvPr>
        </p:nvSpPr>
        <p:spPr>
          <a:xfrm>
            <a:off x="838200" y="1561425"/>
            <a:ext cx="9991800" cy="2567100"/>
          </a:xfrm>
          <a:prstGeom prst="rect">
            <a:avLst/>
          </a:prstGeom>
          <a:noFill/>
          <a:ln>
            <a:noFill/>
          </a:ln>
        </p:spPr>
        <p:txBody>
          <a:bodyPr anchorCtr="0" anchor="t" bIns="0" lIns="0" spcFirstLastPara="1" rIns="0" wrap="square" tIns="54600">
            <a:spAutoFit/>
          </a:bodyPr>
          <a:lstStyle/>
          <a:p>
            <a:pPr indent="-368300" lvl="0" marL="457200" rtl="0" algn="l">
              <a:lnSpc>
                <a:spcPct val="115000"/>
              </a:lnSpc>
              <a:spcBef>
                <a:spcPts val="1200"/>
              </a:spcBef>
              <a:spcAft>
                <a:spcPts val="0"/>
              </a:spcAft>
              <a:buSzPts val="2200"/>
              <a:buChar char="●"/>
            </a:pPr>
            <a:r>
              <a:rPr b="1" lang="en-US" sz="2200">
                <a:latin typeface="Open Sans"/>
                <a:ea typeface="Open Sans"/>
                <a:cs typeface="Open Sans"/>
                <a:sym typeface="Open Sans"/>
              </a:rPr>
              <a:t>Chat e forum</a:t>
            </a:r>
            <a:r>
              <a:rPr lang="en-US" sz="2200">
                <a:latin typeface="Open Sans"/>
                <a:ea typeface="Open Sans"/>
                <a:cs typeface="Open Sans"/>
                <a:sym typeface="Open Sans"/>
              </a:rPr>
              <a:t>: Creano spazi virtuali per discussioni tra i membri.</a:t>
            </a:r>
            <a:endParaRPr sz="2200">
              <a:latin typeface="Open Sans"/>
              <a:ea typeface="Open Sans"/>
              <a:cs typeface="Open Sans"/>
              <a:sym typeface="Open Sans"/>
            </a:endParaRPr>
          </a:p>
          <a:p>
            <a:pPr indent="0" lvl="0" marL="0" rtl="0" algn="l">
              <a:lnSpc>
                <a:spcPct val="115000"/>
              </a:lnSpc>
              <a:spcBef>
                <a:spcPts val="1200"/>
              </a:spcBef>
              <a:spcAft>
                <a:spcPts val="0"/>
              </a:spcAft>
              <a:buNone/>
            </a:pPr>
            <a:r>
              <a:t/>
            </a:r>
            <a:endParaRPr sz="2200">
              <a:latin typeface="Open Sans"/>
              <a:ea typeface="Open Sans"/>
              <a:cs typeface="Open Sans"/>
              <a:sym typeface="Open Sans"/>
            </a:endParaRPr>
          </a:p>
          <a:p>
            <a:pPr indent="-368300" lvl="0" marL="457200" rtl="0" algn="l">
              <a:lnSpc>
                <a:spcPct val="115000"/>
              </a:lnSpc>
              <a:spcBef>
                <a:spcPts val="1200"/>
              </a:spcBef>
              <a:spcAft>
                <a:spcPts val="0"/>
              </a:spcAft>
              <a:buSzPts val="2200"/>
              <a:buChar char="●"/>
            </a:pPr>
            <a:r>
              <a:rPr b="1" lang="en-US" sz="2200">
                <a:latin typeface="Open Sans"/>
                <a:ea typeface="Open Sans"/>
                <a:cs typeface="Open Sans"/>
                <a:sym typeface="Open Sans"/>
              </a:rPr>
              <a:t>Sistemi di webinar</a:t>
            </a:r>
            <a:r>
              <a:rPr lang="en-US" sz="2200">
                <a:latin typeface="Open Sans"/>
                <a:ea typeface="Open Sans"/>
                <a:cs typeface="Open Sans"/>
                <a:sym typeface="Open Sans"/>
              </a:rPr>
              <a:t>: Per aggiornare i membri su sviluppi o cambiamenti.</a:t>
            </a:r>
            <a:endParaRPr sz="2200">
              <a:latin typeface="Open Sans"/>
              <a:ea typeface="Open Sans"/>
              <a:cs typeface="Open Sans"/>
              <a:sym typeface="Open Sans"/>
            </a:endParaRPr>
          </a:p>
          <a:p>
            <a:pPr indent="0" lvl="0" marL="0" rtl="0" algn="l">
              <a:lnSpc>
                <a:spcPct val="115000"/>
              </a:lnSpc>
              <a:spcBef>
                <a:spcPts val="1200"/>
              </a:spcBef>
              <a:spcAft>
                <a:spcPts val="0"/>
              </a:spcAft>
              <a:buNone/>
            </a:pPr>
            <a:r>
              <a:t/>
            </a:r>
            <a:endParaRPr sz="2200">
              <a:latin typeface="Open Sans"/>
              <a:ea typeface="Open Sans"/>
              <a:cs typeface="Open Sans"/>
              <a:sym typeface="Open Sans"/>
            </a:endParaRPr>
          </a:p>
          <a:p>
            <a:pPr indent="-368300" lvl="0" marL="457200" rtl="0" algn="l">
              <a:lnSpc>
                <a:spcPct val="115000"/>
              </a:lnSpc>
              <a:spcBef>
                <a:spcPts val="1200"/>
              </a:spcBef>
              <a:spcAft>
                <a:spcPts val="0"/>
              </a:spcAft>
              <a:buSzPts val="2200"/>
              <a:buChar char="●"/>
            </a:pPr>
            <a:r>
              <a:rPr b="1" lang="en-US" sz="2200">
                <a:latin typeface="Open Sans"/>
                <a:ea typeface="Open Sans"/>
                <a:cs typeface="Open Sans"/>
                <a:sym typeface="Open Sans"/>
              </a:rPr>
              <a:t>Notifiche push</a:t>
            </a:r>
            <a:r>
              <a:rPr lang="en-US" sz="2200">
                <a:latin typeface="Open Sans"/>
                <a:ea typeface="Open Sans"/>
                <a:cs typeface="Open Sans"/>
                <a:sym typeface="Open Sans"/>
              </a:rPr>
              <a:t>: Per segnalare eventi critici o importanti in tempo reale.</a:t>
            </a:r>
            <a:endParaRPr sz="2200">
              <a:latin typeface="Open Sans"/>
              <a:ea typeface="Open Sans"/>
              <a:cs typeface="Open Sans"/>
              <a:sym typeface="Open Sans"/>
            </a:endParaRPr>
          </a:p>
        </p:txBody>
      </p:sp>
      <p:grpSp>
        <p:nvGrpSpPr>
          <p:cNvPr id="524" name="Google Shape;524;g2d76cd19956_0_292"/>
          <p:cNvGrpSpPr/>
          <p:nvPr/>
        </p:nvGrpSpPr>
        <p:grpSpPr>
          <a:xfrm>
            <a:off x="0" y="5114547"/>
            <a:ext cx="12192000" cy="1743456"/>
            <a:chOff x="0" y="5114547"/>
            <a:chExt cx="12192000" cy="1743456"/>
          </a:xfrm>
        </p:grpSpPr>
        <p:pic>
          <p:nvPicPr>
            <p:cNvPr id="525" name="Google Shape;525;g2d76cd19956_0_292"/>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526" name="Google Shape;526;g2d76cd19956_0_292"/>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g2d76cd19956_0_300"/>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Piattaforme di Collaborazione</a:t>
            </a:r>
            <a:endParaRPr/>
          </a:p>
        </p:txBody>
      </p:sp>
      <p:sp>
        <p:nvSpPr>
          <p:cNvPr id="532" name="Google Shape;532;g2d76cd19956_0_300"/>
          <p:cNvSpPr txBox="1"/>
          <p:nvPr>
            <p:ph idx="1" type="body"/>
          </p:nvPr>
        </p:nvSpPr>
        <p:spPr>
          <a:xfrm>
            <a:off x="838200" y="1561425"/>
            <a:ext cx="10515600" cy="3345900"/>
          </a:xfrm>
          <a:prstGeom prst="rect">
            <a:avLst/>
          </a:prstGeom>
          <a:noFill/>
          <a:ln>
            <a:noFill/>
          </a:ln>
        </p:spPr>
        <p:txBody>
          <a:bodyPr anchorCtr="0" anchor="t" bIns="0" lIns="0" spcFirstLastPara="1" rIns="0" wrap="square" tIns="54600">
            <a:spAutoFit/>
          </a:bodyPr>
          <a:lstStyle/>
          <a:p>
            <a:pPr indent="0" lvl="0" marL="0" rtl="0" algn="l">
              <a:lnSpc>
                <a:spcPct val="115000"/>
              </a:lnSpc>
              <a:spcBef>
                <a:spcPts val="1200"/>
              </a:spcBef>
              <a:spcAft>
                <a:spcPts val="0"/>
              </a:spcAft>
              <a:buNone/>
            </a:pPr>
            <a:r>
              <a:rPr b="1" lang="en-US" sz="2200">
                <a:solidFill>
                  <a:schemeClr val="accent6"/>
                </a:solidFill>
                <a:latin typeface="Open Sans"/>
                <a:ea typeface="Open Sans"/>
                <a:cs typeface="Open Sans"/>
                <a:sym typeface="Open Sans"/>
              </a:rPr>
              <a:t>Slack o Microsoft Teams</a:t>
            </a:r>
            <a:r>
              <a:rPr lang="en-US" sz="2200">
                <a:latin typeface="Open Sans"/>
                <a:ea typeface="Open Sans"/>
                <a:cs typeface="Open Sans"/>
                <a:sym typeface="Open Sans"/>
              </a:rPr>
              <a:t>: Strumenti utili per organizzare le comunicazioni all’interno della CER.</a:t>
            </a:r>
            <a:endParaRPr sz="2200">
              <a:latin typeface="Open Sans"/>
              <a:ea typeface="Open Sans"/>
              <a:cs typeface="Open Sans"/>
              <a:sym typeface="Open Sans"/>
            </a:endParaRPr>
          </a:p>
          <a:p>
            <a:pPr indent="0" lvl="0" marL="0" rtl="0" algn="l">
              <a:lnSpc>
                <a:spcPct val="115000"/>
              </a:lnSpc>
              <a:spcBef>
                <a:spcPts val="1200"/>
              </a:spcBef>
              <a:spcAft>
                <a:spcPts val="0"/>
              </a:spcAft>
              <a:buNone/>
            </a:pPr>
            <a:r>
              <a:rPr b="1" lang="en-US" sz="2200">
                <a:solidFill>
                  <a:schemeClr val="accent6"/>
                </a:solidFill>
                <a:latin typeface="Open Sans"/>
                <a:ea typeface="Open Sans"/>
                <a:cs typeface="Open Sans"/>
                <a:sym typeface="Open Sans"/>
              </a:rPr>
              <a:t>Forum dedicati</a:t>
            </a:r>
            <a:r>
              <a:rPr lang="en-US" sz="2200">
                <a:latin typeface="Open Sans"/>
                <a:ea typeface="Open Sans"/>
                <a:cs typeface="Open Sans"/>
                <a:sym typeface="Open Sans"/>
              </a:rPr>
              <a:t>: Consentono la partecipazione attiva dei membri.</a:t>
            </a:r>
            <a:endParaRPr sz="2200">
              <a:latin typeface="Open Sans"/>
              <a:ea typeface="Open Sans"/>
              <a:cs typeface="Open Sans"/>
              <a:sym typeface="Open Sans"/>
            </a:endParaRPr>
          </a:p>
          <a:p>
            <a:pPr indent="0" lvl="0" marL="0" rtl="0" algn="l">
              <a:lnSpc>
                <a:spcPct val="115000"/>
              </a:lnSpc>
              <a:spcBef>
                <a:spcPts val="1200"/>
              </a:spcBef>
              <a:spcAft>
                <a:spcPts val="0"/>
              </a:spcAft>
              <a:buNone/>
            </a:pPr>
            <a:r>
              <a:t/>
            </a:r>
            <a:endParaRPr b="1" sz="2200">
              <a:latin typeface="Open Sans"/>
              <a:ea typeface="Open Sans"/>
              <a:cs typeface="Open Sans"/>
              <a:sym typeface="Open Sans"/>
            </a:endParaRPr>
          </a:p>
          <a:p>
            <a:pPr indent="0" lvl="0" marL="457200" rtl="0" algn="l">
              <a:lnSpc>
                <a:spcPct val="115000"/>
              </a:lnSpc>
              <a:spcBef>
                <a:spcPts val="1200"/>
              </a:spcBef>
              <a:spcAft>
                <a:spcPts val="0"/>
              </a:spcAft>
              <a:buNone/>
            </a:pPr>
            <a:r>
              <a:rPr b="1" lang="en-US" sz="2200">
                <a:latin typeface="Open Sans"/>
                <a:ea typeface="Open Sans"/>
                <a:cs typeface="Open Sans"/>
                <a:sym typeface="Open Sans"/>
              </a:rPr>
              <a:t>Vantaggi</a:t>
            </a:r>
            <a:r>
              <a:rPr lang="en-US" sz="2200">
                <a:latin typeface="Open Sans"/>
                <a:ea typeface="Open Sans"/>
                <a:cs typeface="Open Sans"/>
                <a:sym typeface="Open Sans"/>
              </a:rPr>
              <a:t>:</a:t>
            </a:r>
            <a:endParaRPr sz="2200">
              <a:latin typeface="Open Sans"/>
              <a:ea typeface="Open Sans"/>
              <a:cs typeface="Open Sans"/>
              <a:sym typeface="Open Sans"/>
            </a:endParaRPr>
          </a:p>
          <a:p>
            <a:pPr indent="-368300" lvl="1" marL="914400" rtl="0" algn="l">
              <a:lnSpc>
                <a:spcPct val="115000"/>
              </a:lnSpc>
              <a:spcBef>
                <a:spcPts val="1200"/>
              </a:spcBef>
              <a:spcAft>
                <a:spcPts val="0"/>
              </a:spcAft>
              <a:buSzPts val="2200"/>
              <a:buFont typeface="Open Sans"/>
              <a:buAutoNum type="alphaLcPeriod"/>
            </a:pPr>
            <a:r>
              <a:rPr lang="en-US" sz="2200">
                <a:latin typeface="Open Sans"/>
                <a:ea typeface="Open Sans"/>
                <a:cs typeface="Open Sans"/>
                <a:sym typeface="Open Sans"/>
              </a:rPr>
              <a:t>Miglioramento del coordinamento.</a:t>
            </a:r>
            <a:endParaRPr sz="2200">
              <a:latin typeface="Open Sans"/>
              <a:ea typeface="Open Sans"/>
              <a:cs typeface="Open Sans"/>
              <a:sym typeface="Open Sans"/>
            </a:endParaRPr>
          </a:p>
          <a:p>
            <a:pPr indent="-368300" lvl="1" marL="914400" rtl="0" algn="l">
              <a:lnSpc>
                <a:spcPct val="115000"/>
              </a:lnSpc>
              <a:spcBef>
                <a:spcPts val="0"/>
              </a:spcBef>
              <a:spcAft>
                <a:spcPts val="0"/>
              </a:spcAft>
              <a:buSzPts val="2200"/>
              <a:buFont typeface="Open Sans"/>
              <a:buAutoNum type="alphaLcPeriod"/>
            </a:pPr>
            <a:r>
              <a:rPr lang="en-US" sz="2200">
                <a:latin typeface="Open Sans"/>
                <a:ea typeface="Open Sans"/>
                <a:cs typeface="Open Sans"/>
                <a:sym typeface="Open Sans"/>
              </a:rPr>
              <a:t>Rafforzamento del senso di appartenenza alla comunità.</a:t>
            </a:r>
            <a:endParaRPr sz="2200">
              <a:latin typeface="Open Sans"/>
              <a:ea typeface="Open Sans"/>
              <a:cs typeface="Open Sans"/>
              <a:sym typeface="Open Sans"/>
            </a:endParaRPr>
          </a:p>
        </p:txBody>
      </p:sp>
      <p:grpSp>
        <p:nvGrpSpPr>
          <p:cNvPr id="533" name="Google Shape;533;g2d76cd19956_0_300"/>
          <p:cNvGrpSpPr/>
          <p:nvPr/>
        </p:nvGrpSpPr>
        <p:grpSpPr>
          <a:xfrm>
            <a:off x="0" y="5114547"/>
            <a:ext cx="12192000" cy="1743456"/>
            <a:chOff x="0" y="5114547"/>
            <a:chExt cx="12192000" cy="1743456"/>
          </a:xfrm>
        </p:grpSpPr>
        <p:pic>
          <p:nvPicPr>
            <p:cNvPr id="534" name="Google Shape;534;g2d76cd19956_0_300"/>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535" name="Google Shape;535;g2d76cd19956_0_300"/>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g2d76cd19956_0_322"/>
          <p:cNvSpPr txBox="1"/>
          <p:nvPr>
            <p:ph type="title"/>
          </p:nvPr>
        </p:nvSpPr>
        <p:spPr>
          <a:xfrm>
            <a:off x="838200" y="679575"/>
            <a:ext cx="10515600" cy="474000"/>
          </a:xfrm>
          <a:prstGeom prst="rect">
            <a:avLst/>
          </a:prstGeom>
          <a:noFill/>
          <a:ln>
            <a:noFill/>
          </a:ln>
        </p:spPr>
        <p:txBody>
          <a:bodyPr anchorCtr="0" anchor="ctr" bIns="0" lIns="0" spcFirstLastPara="1" rIns="0" wrap="square" tIns="12050">
            <a:spAutoFit/>
          </a:bodyPr>
          <a:lstStyle/>
          <a:p>
            <a:pPr indent="0" lvl="0" marL="27940" rtl="0" algn="l">
              <a:lnSpc>
                <a:spcPct val="100000"/>
              </a:lnSpc>
              <a:spcBef>
                <a:spcPts val="0"/>
              </a:spcBef>
              <a:spcAft>
                <a:spcPts val="0"/>
              </a:spcAft>
              <a:buClr>
                <a:schemeClr val="dk1"/>
              </a:buClr>
              <a:buSzPts val="4400"/>
              <a:buFont typeface="Calibri"/>
              <a:buNone/>
            </a:pPr>
            <a:r>
              <a:rPr lang="en-US" sz="3000">
                <a:solidFill>
                  <a:srgbClr val="00689D"/>
                </a:solidFill>
                <a:latin typeface="Montserrat Black"/>
                <a:ea typeface="Montserrat Black"/>
                <a:cs typeface="Montserrat Black"/>
                <a:sym typeface="Montserrat Black"/>
              </a:rPr>
              <a:t>Integrazioni con IOT e AI</a:t>
            </a:r>
            <a:endParaRPr/>
          </a:p>
        </p:txBody>
      </p:sp>
      <p:sp>
        <p:nvSpPr>
          <p:cNvPr id="541" name="Google Shape;541;g2d76cd19956_0_322"/>
          <p:cNvSpPr txBox="1"/>
          <p:nvPr>
            <p:ph idx="1" type="body"/>
          </p:nvPr>
        </p:nvSpPr>
        <p:spPr>
          <a:xfrm>
            <a:off x="838200" y="1561425"/>
            <a:ext cx="10515600" cy="3038100"/>
          </a:xfrm>
          <a:prstGeom prst="rect">
            <a:avLst/>
          </a:prstGeom>
          <a:noFill/>
          <a:ln>
            <a:noFill/>
          </a:ln>
        </p:spPr>
        <p:txBody>
          <a:bodyPr anchorCtr="0" anchor="t" bIns="0" lIns="0" spcFirstLastPara="1" rIns="0" wrap="square" tIns="54600">
            <a:spAutoFit/>
          </a:bodyPr>
          <a:lstStyle/>
          <a:p>
            <a:pPr indent="0" lvl="0" marL="0" rtl="0" algn="l">
              <a:lnSpc>
                <a:spcPct val="115000"/>
              </a:lnSpc>
              <a:spcBef>
                <a:spcPts val="1200"/>
              </a:spcBef>
              <a:spcAft>
                <a:spcPts val="0"/>
              </a:spcAft>
              <a:buNone/>
            </a:pPr>
            <a:r>
              <a:rPr lang="en-US" sz="2200">
                <a:latin typeface="Open Sans"/>
                <a:ea typeface="Open Sans"/>
                <a:cs typeface="Open Sans"/>
                <a:sym typeface="Open Sans"/>
              </a:rPr>
              <a:t>La tendenza è che applicazioni e sistemi di gestione siano sempre più integrati sia con </a:t>
            </a:r>
            <a:r>
              <a:rPr b="1" i="1" lang="en-US" sz="2200">
                <a:latin typeface="Open Sans"/>
                <a:ea typeface="Open Sans"/>
                <a:cs typeface="Open Sans"/>
                <a:sym typeface="Open Sans"/>
              </a:rPr>
              <a:t>Internet of Thing</a:t>
            </a:r>
            <a:r>
              <a:rPr lang="en-US" sz="2200">
                <a:latin typeface="Open Sans"/>
                <a:ea typeface="Open Sans"/>
                <a:cs typeface="Open Sans"/>
                <a:sym typeface="Open Sans"/>
              </a:rPr>
              <a:t> (IOT) che con l’</a:t>
            </a:r>
            <a:r>
              <a:rPr b="1" i="1" lang="en-US" sz="2200">
                <a:latin typeface="Open Sans"/>
                <a:ea typeface="Open Sans"/>
                <a:cs typeface="Open Sans"/>
                <a:sym typeface="Open Sans"/>
              </a:rPr>
              <a:t>Intelligenza Artificiale</a:t>
            </a:r>
            <a:r>
              <a:rPr lang="en-US" sz="2200">
                <a:latin typeface="Open Sans"/>
                <a:ea typeface="Open Sans"/>
                <a:cs typeface="Open Sans"/>
                <a:sym typeface="Open Sans"/>
              </a:rPr>
              <a:t> (AI). </a:t>
            </a:r>
            <a:endParaRPr sz="2200">
              <a:latin typeface="Open Sans"/>
              <a:ea typeface="Open Sans"/>
              <a:cs typeface="Open Sans"/>
              <a:sym typeface="Open Sans"/>
            </a:endParaRPr>
          </a:p>
          <a:p>
            <a:pPr indent="0" lvl="0" marL="0" rtl="0" algn="l">
              <a:lnSpc>
                <a:spcPct val="115000"/>
              </a:lnSpc>
              <a:spcBef>
                <a:spcPts val="1200"/>
              </a:spcBef>
              <a:spcAft>
                <a:spcPts val="0"/>
              </a:spcAft>
              <a:buNone/>
            </a:pPr>
            <a:r>
              <a:rPr lang="en-US" sz="2200">
                <a:latin typeface="Open Sans"/>
                <a:ea typeface="Open Sans"/>
                <a:cs typeface="Open Sans"/>
                <a:sym typeface="Open Sans"/>
              </a:rPr>
              <a:t>Questo permette di raccogliere dati attraverso sensori (ad esempio termostati) e ottimizzare l’utilizzo dell’energia a disposizione. Grazie all’analisi dei dati si possono così costruire proiezioni sui consumi e ridurre al minimo gli sprechi. </a:t>
            </a:r>
            <a:endParaRPr sz="2200">
              <a:latin typeface="Open Sans"/>
              <a:ea typeface="Open Sans"/>
              <a:cs typeface="Open Sans"/>
              <a:sym typeface="Open Sans"/>
            </a:endParaRPr>
          </a:p>
          <a:p>
            <a:pPr indent="0" lvl="0" marL="0" rtl="0" algn="l">
              <a:lnSpc>
                <a:spcPct val="115000"/>
              </a:lnSpc>
              <a:spcBef>
                <a:spcPts val="1200"/>
              </a:spcBef>
              <a:spcAft>
                <a:spcPts val="1200"/>
              </a:spcAft>
              <a:buNone/>
            </a:pPr>
            <a:r>
              <a:rPr lang="en-US" sz="2200">
                <a:latin typeface="Open Sans"/>
                <a:ea typeface="Open Sans"/>
                <a:cs typeface="Open Sans"/>
                <a:sym typeface="Open Sans"/>
              </a:rPr>
              <a:t>Infine la tecnologia della </a:t>
            </a:r>
            <a:r>
              <a:rPr b="1" i="1" lang="en-US" sz="2200">
                <a:latin typeface="Open Sans"/>
                <a:ea typeface="Open Sans"/>
                <a:cs typeface="Open Sans"/>
                <a:sym typeface="Open Sans"/>
              </a:rPr>
              <a:t>Blockchain </a:t>
            </a:r>
            <a:r>
              <a:rPr lang="en-US" sz="2200">
                <a:latin typeface="Open Sans"/>
                <a:ea typeface="Open Sans"/>
                <a:cs typeface="Open Sans"/>
                <a:sym typeface="Open Sans"/>
              </a:rPr>
              <a:t>garantisce transazioni sicure e trasparenti tra i membri della CER.</a:t>
            </a:r>
            <a:endParaRPr sz="2200">
              <a:latin typeface="Open Sans"/>
              <a:ea typeface="Open Sans"/>
              <a:cs typeface="Open Sans"/>
              <a:sym typeface="Open Sans"/>
            </a:endParaRPr>
          </a:p>
        </p:txBody>
      </p:sp>
      <p:grpSp>
        <p:nvGrpSpPr>
          <p:cNvPr id="542" name="Google Shape;542;g2d76cd19956_0_322"/>
          <p:cNvGrpSpPr/>
          <p:nvPr/>
        </p:nvGrpSpPr>
        <p:grpSpPr>
          <a:xfrm>
            <a:off x="0" y="5114547"/>
            <a:ext cx="12192000" cy="1743456"/>
            <a:chOff x="0" y="5114547"/>
            <a:chExt cx="12192000" cy="1743456"/>
          </a:xfrm>
        </p:grpSpPr>
        <p:pic>
          <p:nvPicPr>
            <p:cNvPr id="543" name="Google Shape;543;g2d76cd19956_0_322"/>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544" name="Google Shape;544;g2d76cd19956_0_322"/>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g2d76cd19956_0_331"/>
          <p:cNvSpPr txBox="1"/>
          <p:nvPr>
            <p:ph idx="1" type="subTitle"/>
          </p:nvPr>
        </p:nvSpPr>
        <p:spPr>
          <a:xfrm>
            <a:off x="3011400" y="3110250"/>
            <a:ext cx="6169200" cy="1655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2400"/>
              <a:buNone/>
            </a:pPr>
            <a:r>
              <a:rPr lang="en-US" sz="5500">
                <a:solidFill>
                  <a:srgbClr val="00689D"/>
                </a:solidFill>
                <a:latin typeface="Montserrat Black"/>
                <a:ea typeface="Montserrat Black"/>
                <a:cs typeface="Montserrat Black"/>
                <a:sym typeface="Montserrat Black"/>
              </a:rPr>
              <a:t>Grazie!  </a:t>
            </a:r>
            <a:endParaRPr sz="5500">
              <a:solidFill>
                <a:srgbClr val="00689D"/>
              </a:solidFill>
              <a:latin typeface="Montserrat Black"/>
              <a:ea typeface="Montserrat Black"/>
              <a:cs typeface="Montserrat Black"/>
              <a:sym typeface="Montserrat Black"/>
            </a:endParaRPr>
          </a:p>
        </p:txBody>
      </p:sp>
      <p:pic>
        <p:nvPicPr>
          <p:cNvPr id="550" name="Google Shape;550;g2d76cd19956_0_331"/>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551" name="Google Shape;551;g2d76cd19956_0_331"/>
          <p:cNvSpPr/>
          <p:nvPr/>
        </p:nvSpPr>
        <p:spPr>
          <a:xfrm>
            <a:off x="0" y="994288"/>
            <a:ext cx="8019300" cy="1436700"/>
          </a:xfrm>
          <a:prstGeom prst="roundRect">
            <a:avLst>
              <a:gd fmla="val 16667" name="adj"/>
            </a:avLst>
          </a:prstGeom>
          <a:solidFill>
            <a:srgbClr val="00689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highlight>
                <a:srgbClr val="00689D"/>
              </a:highlight>
              <a:latin typeface="Calibri"/>
              <a:ea typeface="Calibri"/>
              <a:cs typeface="Calibri"/>
              <a:sym typeface="Calibri"/>
            </a:endParaRPr>
          </a:p>
        </p:txBody>
      </p:sp>
      <p:sp>
        <p:nvSpPr>
          <p:cNvPr id="552" name="Google Shape;552;g2d76cd19956_0_331"/>
          <p:cNvSpPr txBox="1"/>
          <p:nvPr>
            <p:ph type="ctrTitle"/>
          </p:nvPr>
        </p:nvSpPr>
        <p:spPr>
          <a:xfrm>
            <a:off x="130650" y="1097038"/>
            <a:ext cx="7518300" cy="1231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sz="8000">
                <a:solidFill>
                  <a:srgbClr val="70AD47"/>
                </a:solidFill>
                <a:latin typeface="Montserrat Black"/>
                <a:ea typeface="Montserrat Black"/>
                <a:cs typeface="Montserrat Black"/>
                <a:sym typeface="Montserrat Black"/>
              </a:rPr>
              <a:t>Green at you</a:t>
            </a:r>
            <a:endParaRPr sz="8000">
              <a:solidFill>
                <a:srgbClr val="70AD47"/>
              </a:solidFill>
              <a:latin typeface="Montserrat Black"/>
              <a:ea typeface="Montserrat Black"/>
              <a:cs typeface="Montserrat Black"/>
              <a:sym typeface="Montserrat Black"/>
            </a:endParaRPr>
          </a:p>
        </p:txBody>
      </p:sp>
      <p:sp>
        <p:nvSpPr>
          <p:cNvPr id="553" name="Google Shape;553;g2d76cd19956_0_331"/>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en-US"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2024-11-12T15:32:48Z</dcterms:created>
  <dc:creator>Riccardo Troisi</dc:creator>
</cp:coreProperties>
</file>