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</p:sldIdLst>
  <p:sldSz cy="6858000" cx="12192000"/>
  <p:notesSz cx="6858000" cy="9144000"/>
  <p:embeddedFontLst>
    <p:embeddedFont>
      <p:font typeface="Roboto"/>
      <p:regular r:id="rId63"/>
      <p:bold r:id="rId64"/>
      <p:italic r:id="rId65"/>
      <p:boldItalic r:id="rId66"/>
    </p:embeddedFont>
    <p:embeddedFont>
      <p:font typeface="Montserrat Black"/>
      <p:bold r:id="rId67"/>
      <p:boldItalic r:id="rId68"/>
    </p:embeddedFont>
    <p:embeddedFont>
      <p:font typeface="Montserrat"/>
      <p:regular r:id="rId69"/>
      <p:bold r:id="rId70"/>
      <p:italic r:id="rId71"/>
      <p:boldItalic r:id="rId72"/>
    </p:embeddedFont>
    <p:embeddedFont>
      <p:font typeface="Darker Grotesque"/>
      <p:regular r:id="rId73"/>
      <p:bold r:id="rId74"/>
    </p:embeddedFont>
    <p:embeddedFont>
      <p:font typeface="Open Sans"/>
      <p:regular r:id="rId75"/>
      <p:bold r:id="rId76"/>
      <p:italic r:id="rId77"/>
      <p:boldItalic r:id="rId7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font" Target="fonts/DarkerGrotesque-regular.fntdata"/><Relationship Id="rId72" Type="http://schemas.openxmlformats.org/officeDocument/2006/relationships/font" Target="fonts/Montserrat-boldItalic.fntdata"/><Relationship Id="rId31" Type="http://schemas.openxmlformats.org/officeDocument/2006/relationships/slide" Target="slides/slide27.xml"/><Relationship Id="rId75" Type="http://schemas.openxmlformats.org/officeDocument/2006/relationships/font" Target="fonts/OpenSans-regular.fntdata"/><Relationship Id="rId30" Type="http://schemas.openxmlformats.org/officeDocument/2006/relationships/slide" Target="slides/slide26.xml"/><Relationship Id="rId74" Type="http://schemas.openxmlformats.org/officeDocument/2006/relationships/font" Target="fonts/DarkerGrotesque-bold.fntdata"/><Relationship Id="rId33" Type="http://schemas.openxmlformats.org/officeDocument/2006/relationships/slide" Target="slides/slide29.xml"/><Relationship Id="rId77" Type="http://schemas.openxmlformats.org/officeDocument/2006/relationships/font" Target="fonts/OpenSans-italic.fntdata"/><Relationship Id="rId32" Type="http://schemas.openxmlformats.org/officeDocument/2006/relationships/slide" Target="slides/slide28.xml"/><Relationship Id="rId76" Type="http://schemas.openxmlformats.org/officeDocument/2006/relationships/font" Target="fonts/OpenSans-bold.fntdata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78" Type="http://schemas.openxmlformats.org/officeDocument/2006/relationships/font" Target="fonts/OpenSans-boldItalic.fntdata"/><Relationship Id="rId71" Type="http://schemas.openxmlformats.org/officeDocument/2006/relationships/font" Target="fonts/Montserrat-italic.fntdata"/><Relationship Id="rId70" Type="http://schemas.openxmlformats.org/officeDocument/2006/relationships/font" Target="fonts/Montserrat-bold.fntdata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font" Target="fonts/Roboto-bold.fntdata"/><Relationship Id="rId63" Type="http://schemas.openxmlformats.org/officeDocument/2006/relationships/font" Target="fonts/Roboto-regular.fntdata"/><Relationship Id="rId22" Type="http://schemas.openxmlformats.org/officeDocument/2006/relationships/slide" Target="slides/slide18.xml"/><Relationship Id="rId66" Type="http://schemas.openxmlformats.org/officeDocument/2006/relationships/font" Target="fonts/Roboto-boldItalic.fntdata"/><Relationship Id="rId21" Type="http://schemas.openxmlformats.org/officeDocument/2006/relationships/slide" Target="slides/slide17.xml"/><Relationship Id="rId65" Type="http://schemas.openxmlformats.org/officeDocument/2006/relationships/font" Target="fonts/Roboto-italic.fntdata"/><Relationship Id="rId24" Type="http://schemas.openxmlformats.org/officeDocument/2006/relationships/slide" Target="slides/slide20.xml"/><Relationship Id="rId68" Type="http://schemas.openxmlformats.org/officeDocument/2006/relationships/font" Target="fonts/MontserratBlack-boldItalic.fntdata"/><Relationship Id="rId23" Type="http://schemas.openxmlformats.org/officeDocument/2006/relationships/slide" Target="slides/slide19.xml"/><Relationship Id="rId67" Type="http://schemas.openxmlformats.org/officeDocument/2006/relationships/font" Target="fonts/MontserratBlack-bold.fntdata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font" Target="fonts/Montserrat-regular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125a1aba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" name="Google Shape;97;g3125a1abad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1251333eb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1251333eb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d4f12f5e07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d4f12f5e07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0fea3e4f41_1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0fea3e4f41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d4f12f5e07_0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d4f12f5e07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109a36f53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109a36f5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102011ff6e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102011ff6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d4f12f5e07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d4f12f5e07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102011ff6e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102011ff6e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102011ff6e_0_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102011ff6e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102011ff6e_0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102011ff6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102011ff6e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102011ff6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d4f12f5e07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d4f12f5e0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d4f12f5e07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d4f12f5e0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d4f12f5e07_0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d4f12f5e0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d4f12f5e0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d4f12f5e0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d4f12f5e07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d4f12f5e0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109a36f535_0_1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109a36f535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102011ff6e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102011ff6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117211ba78_0_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117211ba78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102011ff6e_0_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102011ff6e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102011ff6e_0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102011ff6e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102011ff6e_0_1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102011ff6e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1012253ba9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1012253ba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109a36f535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109a36f53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109a36f535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109a36f53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109a36f535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109a36f535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109a36f535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109a36f535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109a36f535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109a36f53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109a36f535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109a36f535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109a36f535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109a36f53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109a36f535_0_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109a36f535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109a36f535_0_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109a36f535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109a36f535_0_1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109a36f535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109a36f535_0_1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109a36f535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102011ff6e_0_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102011ff6e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102011ff6e_0_1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102011ff6e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102011ff6e_0_1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102011ff6e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109a36f535_0_1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109a36f535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109a36f535_0_1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109a36f535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109a36f535_0_1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109a36f535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109a36f535_0_1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3109a36f535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109a36f535_0_1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109a36f535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109a36f535_0_1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109a36f535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109a36f535_0_1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109a36f535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109a36f535_0_2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109a36f535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117211ba78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117211ba7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117211ba78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3117211ba7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117211ba78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3117211ba78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117211ba78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3117211ba78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117211ba78_0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3117211ba78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117211ba78_0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3117211ba7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117211ba78_0_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3117211ba78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117211ba78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117211ba78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117211ba78_0_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117211ba78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117211ba78_0_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117211ba78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3117211ba78_0_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3117211ba78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pic>
        <p:nvPicPr>
          <p:cNvPr id="81" name="Google Shape;81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114547"/>
            <a:ext cx="12192000" cy="1743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pertina">
  <p:cSld name="CUSTOM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0900" y="4206159"/>
            <a:ext cx="12192000" cy="26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900" y="-11392"/>
            <a:ext cx="12192000" cy="291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71233" y="379200"/>
            <a:ext cx="2708200" cy="2524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5114547"/>
            <a:ext cx="12192000" cy="174345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hyperlink" Target="https://creativecommons.org/licenses/by-nc-sa/4.0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google.com/search?sca_esv=91c658cd3c6ca43c&amp;q=marianella+sclavi+comunit%C3%A0&amp;tbm=vid&amp;source=lnms&amp;fbs=AEQNm0Be9hsxO5zOUoY5v2srYNPRIvTz_02aG-_CVE5t-hWDE-o4NknGVSyJJ2o-ODmr6AzzAs2HXn22T5ul0WKsZVMmJpVctjfuP_7P6Q0vzDgg0UR2OBy8kQja4_o4EYJ19-Z4htN5rihC5e5nWN0tX3m-NShysbeSfMs-yIqyBGYs3SN_Nt8&amp;sa=X&amp;ved=2ahUKEwiKntyo4bWJAxWEhv0HHcK9ElcQ0pQJegQIEhAB&amp;biw=1242&amp;bih=575&amp;dpr=1.1#fpstate=ive&amp;vld=cid:905b2fc2,vid:DJyCEAktS_8,st:0" TargetMode="External"/><Relationship Id="rId4" Type="http://schemas.openxmlformats.org/officeDocument/2006/relationships/image" Target="../media/image14.jpg"/><Relationship Id="rId5" Type="http://schemas.openxmlformats.org/officeDocument/2006/relationships/hyperlink" Target="https://www.youtube.com/@urbactcivicestate5805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6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idx="1" type="subTitle"/>
          </p:nvPr>
        </p:nvSpPr>
        <p:spPr>
          <a:xfrm>
            <a:off x="-827400" y="3342875"/>
            <a:ext cx="130194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S" sz="5500">
                <a:solidFill>
                  <a:srgbClr val="00689D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Social Innovations for Inclusive Green and Digital Jobs</a:t>
            </a:r>
            <a:endParaRPr sz="5500">
              <a:solidFill>
                <a:srgbClr val="00689D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91" name="Google Shape;9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114547"/>
            <a:ext cx="12192000" cy="174345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/>
          <p:nvPr/>
        </p:nvSpPr>
        <p:spPr>
          <a:xfrm>
            <a:off x="0" y="994288"/>
            <a:ext cx="8019300" cy="1436700"/>
          </a:xfrm>
          <a:prstGeom prst="roundRect">
            <a:avLst>
              <a:gd fmla="val 16667" name="adj"/>
            </a:avLst>
          </a:prstGeom>
          <a:solidFill>
            <a:srgbClr val="00689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00689D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4"/>
          <p:cNvSpPr txBox="1"/>
          <p:nvPr>
            <p:ph type="ctrTitle"/>
          </p:nvPr>
        </p:nvSpPr>
        <p:spPr>
          <a:xfrm>
            <a:off x="130650" y="1097038"/>
            <a:ext cx="7518300" cy="1231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ES" sz="80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Green at you</a:t>
            </a:r>
            <a:endParaRPr sz="80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7648950" y="6444300"/>
            <a:ext cx="40710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-ES" sz="1200" u="none" cap="none" strike="noStrike">
                <a:solidFill>
                  <a:srgbClr val="00689D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Green at you – Project no. 101102493</a:t>
            </a:r>
            <a:endParaRPr b="0" i="0" sz="1200" u="none" cap="none" strike="noStrike">
              <a:solidFill>
                <a:srgbClr val="00689D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689D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/>
          <p:nvPr/>
        </p:nvSpPr>
        <p:spPr>
          <a:xfrm>
            <a:off x="152400" y="668731"/>
            <a:ext cx="11720100" cy="1884900"/>
          </a:xfrm>
          <a:prstGeom prst="roundRect">
            <a:avLst>
              <a:gd fmla="val 16667" name="adj"/>
            </a:avLst>
          </a:prstGeom>
          <a:solidFill>
            <a:srgbClr val="00689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highlight>
                <a:srgbClr val="00689D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5"/>
          <p:cNvSpPr txBox="1"/>
          <p:nvPr>
            <p:ph idx="1" type="subTitle"/>
          </p:nvPr>
        </p:nvSpPr>
        <p:spPr>
          <a:xfrm>
            <a:off x="2299000" y="1514200"/>
            <a:ext cx="7122000" cy="1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S" sz="32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Animatore di Comunità Energetica Rinnovabile</a:t>
            </a:r>
            <a:endParaRPr sz="3200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01" name="Google Shape;10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114547"/>
            <a:ext cx="12192000" cy="174345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 txBox="1"/>
          <p:nvPr>
            <p:ph type="ctrTitle"/>
          </p:nvPr>
        </p:nvSpPr>
        <p:spPr>
          <a:xfrm>
            <a:off x="1317597" y="286233"/>
            <a:ext cx="9084900" cy="1231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ES" sz="4800">
                <a:solidFill>
                  <a:srgbClr val="70AD4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Energie rinnovabili</a:t>
            </a:r>
            <a:endParaRPr sz="4800">
              <a:solidFill>
                <a:srgbClr val="70AD4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7648950" y="6444300"/>
            <a:ext cx="40713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-ES" sz="1200" u="none" cap="none" strike="noStrike">
                <a:solidFill>
                  <a:srgbClr val="00689D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Green at you – Project no. 101102493</a:t>
            </a:r>
            <a:endParaRPr b="0" i="0" sz="1200" u="none" cap="none" strike="noStrike">
              <a:solidFill>
                <a:srgbClr val="00689D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689D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0" y="6519300"/>
            <a:ext cx="1405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u="sng">
                <a:solidFill>
                  <a:srgbClr val="0563C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BY-NC-SA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5"/>
          <p:cNvSpPr txBox="1"/>
          <p:nvPr>
            <p:ph idx="1" type="subTitle"/>
          </p:nvPr>
        </p:nvSpPr>
        <p:spPr>
          <a:xfrm>
            <a:off x="1182833" y="3019767"/>
            <a:ext cx="103356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S" sz="4300">
                <a:solidFill>
                  <a:srgbClr val="00689D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Modulo 5 - La comunità.</a:t>
            </a:r>
            <a:endParaRPr sz="4300">
              <a:solidFill>
                <a:srgbClr val="00689D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S" sz="4300">
                <a:solidFill>
                  <a:srgbClr val="00689D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Cos’è, chi partecipa e come</a:t>
            </a:r>
            <a:endParaRPr sz="4300">
              <a:solidFill>
                <a:srgbClr val="00689D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>
            <p:ph type="title"/>
          </p:nvPr>
        </p:nvSpPr>
        <p:spPr>
          <a:xfrm>
            <a:off x="2582925" y="136525"/>
            <a:ext cx="70788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s-ES" sz="6000">
                <a:solidFill>
                  <a:schemeClr val="accent6"/>
                </a:solidFill>
              </a:rPr>
              <a:t>Siamo animali sociali</a:t>
            </a:r>
            <a:endParaRPr b="1" i="1" sz="6000">
              <a:solidFill>
                <a:srgbClr val="70AD47"/>
              </a:solidFill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220725" y="1298025"/>
            <a:ext cx="11682300" cy="39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Vivere in gruppo è fondamentale per molte specie, inclusa la nostra. </a:t>
            </a:r>
            <a:r>
              <a:rPr lang="es-ES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Fin dai tempi dei cacciatori e raccoglitori, formare gruppi è stato essenziale per la sopravvivenza. La capacità di cooperare e organizzarsi in comunità ci ha permesso di superare sfide e di adattarci all'ambiente. Questa predisposizione a creare legami e strutture sociali ha rappresentato un passaggio fondamentale per la nostra evoluzione.</a:t>
            </a:r>
            <a:endParaRPr sz="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 vita sociale offre protezione e sicurezza, poiché i gruppi facilitano la difesa dai pericoli e la condivisione delle risorse. Inoltre, vivere in gruppo promuove la cooperazione, favorendo l’apprendimento, lo sviluppo emotivo e la resilienza. La collaborazione e il supporto reciproco potenziano le capacità di adattamento e migliorano la qualità della vita, creando legami che arricchiscono l’esperienza individuale</a:t>
            </a:r>
            <a:endParaRPr sz="3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title"/>
          </p:nvPr>
        </p:nvSpPr>
        <p:spPr>
          <a:xfrm>
            <a:off x="2438400" y="522100"/>
            <a:ext cx="7596300" cy="2852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</a:rPr>
              <a:t>Cosa è una comunità</a:t>
            </a:r>
            <a:endParaRPr b="1" i="1">
              <a:solidFill>
                <a:srgbClr val="70AD47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/>
          <p:nvPr>
            <p:ph type="title"/>
          </p:nvPr>
        </p:nvSpPr>
        <p:spPr>
          <a:xfrm>
            <a:off x="839788" y="-1587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</a:rPr>
              <a:t>Comunità definizioni nelle scienze sociali</a:t>
            </a:r>
            <a:endParaRPr b="1" i="1">
              <a:solidFill>
                <a:srgbClr val="70AD47"/>
              </a:solidFill>
            </a:endParaRPr>
          </a:p>
        </p:txBody>
      </p:sp>
      <p:sp>
        <p:nvSpPr>
          <p:cNvPr id="122" name="Google Shape;122;p18"/>
          <p:cNvSpPr txBox="1"/>
          <p:nvPr>
            <p:ph idx="2" type="body"/>
          </p:nvPr>
        </p:nvSpPr>
        <p:spPr>
          <a:xfrm>
            <a:off x="382600" y="1743075"/>
            <a:ext cx="5157900" cy="1998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La </a:t>
            </a:r>
            <a:r>
              <a:rPr b="1" i="1" lang="es-ES" sz="1800">
                <a:highlight>
                  <a:srgbClr val="B6D7A8"/>
                </a:highlight>
                <a:latin typeface="Roboto"/>
                <a:ea typeface="Roboto"/>
                <a:cs typeface="Roboto"/>
                <a:sym typeface="Roboto"/>
              </a:rPr>
              <a:t>comunità</a:t>
            </a:r>
            <a:r>
              <a:rPr lang="es-ES" sz="1800">
                <a:highlight>
                  <a:srgbClr val="B6D7A8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i="1" lang="es-ES" sz="1800">
                <a:latin typeface="Roboto"/>
                <a:ea typeface="Roboto"/>
                <a:cs typeface="Roboto"/>
                <a:sym typeface="Roboto"/>
              </a:rPr>
              <a:t>Gemeinschaft</a:t>
            </a: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) è un tipo di </a:t>
            </a:r>
            <a:r>
              <a:rPr b="1" i="1" lang="es-ES" sz="1800">
                <a:highlight>
                  <a:srgbClr val="B6D7A8"/>
                </a:highlight>
                <a:latin typeface="Roboto"/>
                <a:ea typeface="Roboto"/>
                <a:cs typeface="Roboto"/>
                <a:sym typeface="Roboto"/>
              </a:rPr>
              <a:t>organizzazione sociale basata su rapporti affettivi, solidaristici e di prossimità</a:t>
            </a: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, contrapposta alla </a:t>
            </a:r>
            <a:r>
              <a:rPr i="1" lang="es-ES" sz="1800">
                <a:latin typeface="Roboto"/>
                <a:ea typeface="Roboto"/>
                <a:cs typeface="Roboto"/>
                <a:sym typeface="Roboto"/>
              </a:rPr>
              <a:t>Gesellschaft</a:t>
            </a: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, che si riferisce a una società caratterizzata da legami più formali e contrattuali. 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1200">
                <a:latin typeface="Roboto"/>
                <a:ea typeface="Roboto"/>
                <a:cs typeface="Roboto"/>
                <a:sym typeface="Roboto"/>
              </a:rPr>
              <a:t>Ferdinand Tönnies (1887)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18"/>
          <p:cNvSpPr txBox="1"/>
          <p:nvPr>
            <p:ph idx="2" type="body"/>
          </p:nvPr>
        </p:nvSpPr>
        <p:spPr>
          <a:xfrm>
            <a:off x="6106500" y="2962275"/>
            <a:ext cx="5606100" cy="1998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 Si può parlare di  </a:t>
            </a:r>
            <a:r>
              <a:rPr b="1" i="1" lang="es-ES" sz="1800">
                <a:highlight>
                  <a:srgbClr val="B6D7A8"/>
                </a:highlight>
                <a:latin typeface="Roboto"/>
                <a:ea typeface="Roboto"/>
                <a:cs typeface="Roboto"/>
                <a:sym typeface="Roboto"/>
              </a:rPr>
              <a:t>comunità in termini di capitale sociale</a:t>
            </a: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, intendendo la</a:t>
            </a:r>
            <a:r>
              <a:rPr b="1" i="1" lang="es-ES" sz="1800">
                <a:highlight>
                  <a:srgbClr val="B6D7A8"/>
                </a:highlight>
                <a:latin typeface="Roboto"/>
                <a:ea typeface="Roboto"/>
                <a:cs typeface="Roboto"/>
                <a:sym typeface="Roboto"/>
              </a:rPr>
              <a:t> rete di relazioni e la fiducia reciproca che rafforzano il tessuto sociale e facilitano la cooperazione tra gli individui per il bene comune</a:t>
            </a: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. La partecipazione a gruppi sociali e comunitari rappresenta una risorsa cruciale per la società, favorendo la costruzione di legami di fiducia e reciprocità.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s-ES" sz="1200">
                <a:latin typeface="Roboto"/>
                <a:ea typeface="Roboto"/>
                <a:cs typeface="Roboto"/>
                <a:sym typeface="Roboto"/>
              </a:rPr>
              <a:t>Robert Putnam (2000) 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2636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8"/>
          <p:cNvSpPr/>
          <p:nvPr/>
        </p:nvSpPr>
        <p:spPr>
          <a:xfrm>
            <a:off x="277450" y="1651400"/>
            <a:ext cx="5368200" cy="18327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8"/>
          <p:cNvSpPr/>
          <p:nvPr/>
        </p:nvSpPr>
        <p:spPr>
          <a:xfrm>
            <a:off x="5903550" y="2730675"/>
            <a:ext cx="6012000" cy="24618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>
            <p:ph type="title"/>
          </p:nvPr>
        </p:nvSpPr>
        <p:spPr>
          <a:xfrm>
            <a:off x="839788" y="-1587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</a:rPr>
              <a:t>Comunità definizioni nelle </a:t>
            </a:r>
            <a:r>
              <a:rPr b="1" i="1" lang="es-ES">
                <a:solidFill>
                  <a:srgbClr val="70AD47"/>
                </a:solidFill>
              </a:rPr>
              <a:t>scienze</a:t>
            </a:r>
            <a:r>
              <a:rPr b="1" i="1" lang="es-ES">
                <a:solidFill>
                  <a:srgbClr val="70AD47"/>
                </a:solidFill>
              </a:rPr>
              <a:t> sociali</a:t>
            </a:r>
            <a:endParaRPr b="1" i="1">
              <a:solidFill>
                <a:srgbClr val="70AD47"/>
              </a:solidFill>
            </a:endParaRPr>
          </a:p>
        </p:txBody>
      </p:sp>
      <p:sp>
        <p:nvSpPr>
          <p:cNvPr id="131" name="Google Shape;131;p19"/>
          <p:cNvSpPr txBox="1"/>
          <p:nvPr>
            <p:ph idx="2" type="body"/>
          </p:nvPr>
        </p:nvSpPr>
        <p:spPr>
          <a:xfrm>
            <a:off x="493050" y="1760313"/>
            <a:ext cx="5157900" cy="1998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Con l’avvento della tecnologia, la definizione di comunità si è estesa alle comunità virtuali, cioè gruppi che si formano online in base a interessi comuni, senza limiti geografici. Una </a:t>
            </a:r>
            <a:r>
              <a:rPr b="1" i="1" lang="es-ES" sz="1800">
                <a:highlight>
                  <a:srgbClr val="B6D7A8"/>
                </a:highlight>
                <a:latin typeface="Roboto"/>
                <a:ea typeface="Roboto"/>
                <a:cs typeface="Roboto"/>
                <a:sym typeface="Roboto"/>
              </a:rPr>
              <a:t>comunità virtuale è formata da individui che interagiscono, spesso senza un luogo fisico condiviso, costruendo relazioni, identità e norme online.</a:t>
            </a:r>
            <a:endParaRPr b="1" i="1" sz="1800">
              <a:highlight>
                <a:srgbClr val="B6D7A8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1200">
                <a:latin typeface="Roboto"/>
                <a:ea typeface="Roboto"/>
                <a:cs typeface="Roboto"/>
                <a:sym typeface="Roboto"/>
              </a:rPr>
              <a:t>Howard Rheingold</a:t>
            </a:r>
            <a:r>
              <a:rPr lang="es-ES" sz="1200">
                <a:latin typeface="Roboto"/>
                <a:ea typeface="Roboto"/>
                <a:cs typeface="Roboto"/>
                <a:sym typeface="Roboto"/>
              </a:rPr>
              <a:t> (1993)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" name="Google Shape;132;p19"/>
          <p:cNvSpPr txBox="1"/>
          <p:nvPr>
            <p:ph idx="4" type="body"/>
          </p:nvPr>
        </p:nvSpPr>
        <p:spPr>
          <a:xfrm>
            <a:off x="6395525" y="2573400"/>
            <a:ext cx="4666500" cy="2534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La </a:t>
            </a:r>
            <a:r>
              <a:rPr b="1" i="1" lang="es-ES" sz="1800">
                <a:highlight>
                  <a:srgbClr val="B6D7A8"/>
                </a:highlight>
                <a:latin typeface="Roboto"/>
                <a:ea typeface="Roboto"/>
                <a:cs typeface="Roboto"/>
                <a:sym typeface="Roboto"/>
              </a:rPr>
              <a:t>comunità è uno spazio di appartenenza e supporto in cui gli individui soddisfano bisogni emotivi e psicologici</a:t>
            </a: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. Secondo la "teoria del senso di comunità", in ogni comunità ci sono </a:t>
            </a:r>
            <a:r>
              <a:rPr b="1" i="1" lang="es-ES" sz="1800">
                <a:highlight>
                  <a:srgbClr val="B6D7A8"/>
                </a:highlight>
                <a:latin typeface="Roboto"/>
                <a:ea typeface="Roboto"/>
                <a:cs typeface="Roboto"/>
                <a:sym typeface="Roboto"/>
              </a:rPr>
              <a:t>quattro elementi chiave</a:t>
            </a: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b="1" i="1" lang="es-ES" sz="1800">
                <a:highlight>
                  <a:srgbClr val="B6D7A8"/>
                </a:highlight>
                <a:latin typeface="Roboto"/>
                <a:ea typeface="Roboto"/>
                <a:cs typeface="Roboto"/>
                <a:sym typeface="Roboto"/>
              </a:rPr>
              <a:t>appartenenza, influenza reciproca, integrazione dei bisogni e connessione emotiva condivisa</a:t>
            </a: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s-ES" sz="1200">
                <a:latin typeface="Roboto"/>
                <a:ea typeface="Roboto"/>
                <a:cs typeface="Roboto"/>
                <a:sym typeface="Roboto"/>
              </a:rPr>
              <a:t>McMillan e Chavis (1986) 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266625" y="1594725"/>
            <a:ext cx="5453100" cy="23298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9"/>
          <p:cNvSpPr/>
          <p:nvPr/>
        </p:nvSpPr>
        <p:spPr>
          <a:xfrm>
            <a:off x="6253625" y="2191450"/>
            <a:ext cx="4950300" cy="28377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type="title"/>
          </p:nvPr>
        </p:nvSpPr>
        <p:spPr>
          <a:xfrm>
            <a:off x="838200" y="1365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</a:rPr>
              <a:t>Le diverse tipologie di comunità 1/2</a:t>
            </a:r>
            <a:endParaRPr b="1" i="1">
              <a:solidFill>
                <a:srgbClr val="70AD47"/>
              </a:solidFill>
            </a:endParaRPr>
          </a:p>
        </p:txBody>
      </p:sp>
      <p:sp>
        <p:nvSpPr>
          <p:cNvPr id="140" name="Google Shape;140;p20"/>
          <p:cNvSpPr txBox="1"/>
          <p:nvPr>
            <p:ph idx="1" type="body"/>
          </p:nvPr>
        </p:nvSpPr>
        <p:spPr>
          <a:xfrm>
            <a:off x="838200" y="12160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85000"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-352742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Roboto"/>
              <a:buChar char="❏"/>
            </a:pPr>
            <a:r>
              <a:rPr b="1" i="1" lang="es-ES" sz="23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Comunità Geografica:</a:t>
            </a:r>
            <a:r>
              <a:rPr lang="es-ES" sz="2300">
                <a:latin typeface="Roboto"/>
                <a:ea typeface="Roboto"/>
                <a:cs typeface="Roboto"/>
                <a:sym typeface="Roboto"/>
              </a:rPr>
              <a:t> legata a un'area fisica come un quartiere o una città.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-352742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❏"/>
            </a:pPr>
            <a:r>
              <a:rPr b="1" i="1" lang="es-ES" sz="23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Comunità Tematica: </a:t>
            </a:r>
            <a:r>
              <a:rPr lang="es-ES" sz="2300">
                <a:latin typeface="Roboto"/>
                <a:ea typeface="Roboto"/>
                <a:cs typeface="Roboto"/>
                <a:sym typeface="Roboto"/>
              </a:rPr>
              <a:t>basata su un interesse comune, come lo sport o la musica.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-352742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❏"/>
            </a:pPr>
            <a:r>
              <a:rPr b="1" i="1" lang="es-ES" sz="23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Comunità Virtuale:</a:t>
            </a:r>
            <a:r>
              <a:rPr lang="es-ES" sz="2300">
                <a:latin typeface="Roboto"/>
                <a:ea typeface="Roboto"/>
                <a:cs typeface="Roboto"/>
                <a:sym typeface="Roboto"/>
              </a:rPr>
              <a:t> esiste su piattaforme digitali, con membri geograficamente distanti.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-352742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❏"/>
            </a:pPr>
            <a:r>
              <a:rPr b="1" i="1" lang="es-ES" sz="23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Comunità Culturale:</a:t>
            </a:r>
            <a:r>
              <a:rPr lang="es-ES" sz="2300">
                <a:latin typeface="Roboto"/>
                <a:ea typeface="Roboto"/>
                <a:cs typeface="Roboto"/>
                <a:sym typeface="Roboto"/>
              </a:rPr>
              <a:t> unita da lingua, valori e tradizioni comuni.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-352742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❏"/>
            </a:pPr>
            <a:r>
              <a:rPr b="1" i="1" lang="es-ES" sz="23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Comunità Professionale: </a:t>
            </a:r>
            <a:r>
              <a:rPr lang="es-ES" sz="2300">
                <a:latin typeface="Roboto"/>
                <a:ea typeface="Roboto"/>
                <a:cs typeface="Roboto"/>
                <a:sym typeface="Roboto"/>
              </a:rPr>
              <a:t>composta da persone con lo stesso background lavorativo.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838200" y="1365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</a:rPr>
              <a:t>Le diverse tipologie di comunità 2/2</a:t>
            </a:r>
            <a:endParaRPr b="1" i="1">
              <a:solidFill>
                <a:srgbClr val="70AD47"/>
              </a:solidFill>
            </a:endParaRPr>
          </a:p>
        </p:txBody>
      </p:sp>
      <p:sp>
        <p:nvSpPr>
          <p:cNvPr id="146" name="Google Shape;146;p21"/>
          <p:cNvSpPr txBox="1"/>
          <p:nvPr>
            <p:ph idx="1" type="body"/>
          </p:nvPr>
        </p:nvSpPr>
        <p:spPr>
          <a:xfrm>
            <a:off x="838200" y="12160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-363696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Roboto"/>
              <a:buChar char="❏"/>
            </a:pPr>
            <a:r>
              <a:rPr b="1" i="1" lang="es-ES" sz="23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Comunità Religiosa o Spirituale:</a:t>
            </a:r>
            <a:r>
              <a:rPr lang="es-ES" sz="2300">
                <a:latin typeface="Roboto"/>
                <a:ea typeface="Roboto"/>
                <a:cs typeface="Roboto"/>
                <a:sym typeface="Roboto"/>
              </a:rPr>
              <a:t> basata su credenze religiose o spirituali condivise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-363696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❏"/>
            </a:pPr>
            <a:r>
              <a:rPr b="1" i="1" lang="es-ES" sz="23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Comunità di Sostegno</a:t>
            </a:r>
            <a:r>
              <a:rPr lang="es-ES" sz="2300">
                <a:latin typeface="Roboto"/>
                <a:ea typeface="Roboto"/>
                <a:cs typeface="Roboto"/>
                <a:sym typeface="Roboto"/>
              </a:rPr>
              <a:t>: creata per supporto reciproco su questioni specifiche.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-363696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❏"/>
            </a:pPr>
            <a:r>
              <a:rPr b="1" i="1" lang="es-ES" sz="23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Comunità Educante: </a:t>
            </a:r>
            <a:r>
              <a:rPr lang="es-ES" sz="2300">
                <a:latin typeface="Roboto"/>
                <a:ea typeface="Roboto"/>
                <a:cs typeface="Roboto"/>
                <a:sym typeface="Roboto"/>
              </a:rPr>
              <a:t>sostiene lo sviluppo e l'apprendimento di bambini, giovani e adulti, in modo integrato e condiviso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>
            <p:ph type="title"/>
          </p:nvPr>
        </p:nvSpPr>
        <p:spPr>
          <a:xfrm>
            <a:off x="3405350" y="423725"/>
            <a:ext cx="5357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Per riassumere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2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2700">
                <a:latin typeface="Roboto"/>
                <a:ea typeface="Roboto"/>
                <a:cs typeface="Roboto"/>
                <a:sym typeface="Roboto"/>
              </a:rPr>
              <a:t>La definizione di </a:t>
            </a:r>
            <a:r>
              <a:rPr i="1" lang="es-ES" sz="2700">
                <a:latin typeface="Roboto"/>
                <a:ea typeface="Roboto"/>
                <a:cs typeface="Roboto"/>
                <a:sym typeface="Roboto"/>
              </a:rPr>
              <a:t>comunità</a:t>
            </a:r>
            <a:r>
              <a:rPr lang="es-ES" sz="2700">
                <a:latin typeface="Roboto"/>
                <a:ea typeface="Roboto"/>
                <a:cs typeface="Roboto"/>
                <a:sym typeface="Roboto"/>
              </a:rPr>
              <a:t> varia a seconda delle discipline, ma in termini generali essa viene considerata come un</a:t>
            </a:r>
            <a:r>
              <a:rPr lang="es-ES" sz="2700">
                <a:highlight>
                  <a:srgbClr val="B6D7A8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i="1" lang="es-ES" sz="2700">
                <a:highlight>
                  <a:srgbClr val="B6D7A8"/>
                </a:highlight>
                <a:latin typeface="Roboto"/>
                <a:ea typeface="Roboto"/>
                <a:cs typeface="Roboto"/>
                <a:sym typeface="Roboto"/>
              </a:rPr>
              <a:t>gruppo di persone che condivide legami sociali, interessi comuni, o uno spazio fisico.</a:t>
            </a:r>
            <a:r>
              <a:rPr lang="es-ES" sz="2700">
                <a:latin typeface="Roboto"/>
                <a:ea typeface="Roboto"/>
                <a:cs typeface="Roboto"/>
                <a:sym typeface="Roboto"/>
              </a:rPr>
              <a:t> La comunità rappresenta un'</a:t>
            </a:r>
            <a:r>
              <a:rPr b="1" i="1" lang="es-ES" sz="2700">
                <a:highlight>
                  <a:srgbClr val="B6D7A8"/>
                </a:highlight>
                <a:latin typeface="Roboto"/>
                <a:ea typeface="Roboto"/>
                <a:cs typeface="Roboto"/>
                <a:sym typeface="Roboto"/>
              </a:rPr>
              <a:t>aggregazione di individui che sviluppano una rete di relazioni basate su interessi comuni, valori condivisi o mutuo supporto</a:t>
            </a:r>
            <a:r>
              <a:rPr lang="es-ES" sz="2700">
                <a:latin typeface="Roboto"/>
                <a:ea typeface="Roboto"/>
                <a:cs typeface="Roboto"/>
                <a:sym typeface="Roboto"/>
              </a:rPr>
              <a:t>, f</a:t>
            </a:r>
            <a:r>
              <a:rPr lang="es-ES" sz="2700">
                <a:latin typeface="Roboto"/>
                <a:ea typeface="Roboto"/>
                <a:cs typeface="Roboto"/>
                <a:sym typeface="Roboto"/>
              </a:rPr>
              <a:t>ornisce un </a:t>
            </a:r>
            <a:r>
              <a:rPr b="1" i="1" lang="es-ES" sz="2700">
                <a:highlight>
                  <a:srgbClr val="B6D7A8"/>
                </a:highlight>
                <a:latin typeface="Roboto"/>
                <a:ea typeface="Roboto"/>
                <a:cs typeface="Roboto"/>
                <a:sym typeface="Roboto"/>
              </a:rPr>
              <a:t>senso di identità</a:t>
            </a:r>
            <a:r>
              <a:rPr lang="es-ES" sz="2700">
                <a:latin typeface="Roboto"/>
                <a:ea typeface="Roboto"/>
                <a:cs typeface="Roboto"/>
                <a:sym typeface="Roboto"/>
              </a:rPr>
              <a:t> e </a:t>
            </a:r>
            <a:r>
              <a:rPr b="1" i="1" lang="es-ES" sz="2700">
                <a:highlight>
                  <a:srgbClr val="B6D7A8"/>
                </a:highlight>
                <a:latin typeface="Roboto"/>
                <a:ea typeface="Roboto"/>
                <a:cs typeface="Roboto"/>
                <a:sym typeface="Roboto"/>
              </a:rPr>
              <a:t>incoraggia la cooperazione </a:t>
            </a:r>
            <a:r>
              <a:rPr lang="es-ES" sz="2700">
                <a:latin typeface="Roboto"/>
                <a:ea typeface="Roboto"/>
                <a:cs typeface="Roboto"/>
                <a:sym typeface="Roboto"/>
              </a:rPr>
              <a:t>e il supporto reciproco</a:t>
            </a:r>
            <a:endParaRPr sz="4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Comunità, elementi costitutivi 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23"/>
          <p:cNvSpPr txBox="1"/>
          <p:nvPr>
            <p:ph idx="1" type="body"/>
          </p:nvPr>
        </p:nvSpPr>
        <p:spPr>
          <a:xfrm>
            <a:off x="838200" y="1825625"/>
            <a:ext cx="3418500" cy="3298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es-ES" sz="72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Organizzazione orizzontale</a:t>
            </a:r>
            <a:endParaRPr b="1" i="1" sz="72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Roboto"/>
              <a:buChar char="★"/>
            </a:pPr>
            <a:r>
              <a:rPr lang="es-ES" sz="7200">
                <a:latin typeface="Roboto"/>
                <a:ea typeface="Roboto"/>
                <a:cs typeface="Roboto"/>
                <a:sym typeface="Roboto"/>
              </a:rPr>
              <a:t>Fiducia</a:t>
            </a:r>
            <a:endParaRPr sz="7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★"/>
            </a:pPr>
            <a:r>
              <a:rPr lang="es-ES" sz="7200">
                <a:latin typeface="Roboto"/>
                <a:ea typeface="Roboto"/>
                <a:cs typeface="Roboto"/>
                <a:sym typeface="Roboto"/>
              </a:rPr>
              <a:t>Senso di responsabilità verso la collettività</a:t>
            </a:r>
            <a:endParaRPr sz="7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★"/>
            </a:pPr>
            <a:r>
              <a:rPr lang="es-ES" sz="7200">
                <a:latin typeface="Roboto"/>
                <a:ea typeface="Roboto"/>
                <a:cs typeface="Roboto"/>
                <a:sym typeface="Roboto"/>
              </a:rPr>
              <a:t>Propensione all'innovazione</a:t>
            </a:r>
            <a:endParaRPr sz="7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3"/>
          <p:cNvSpPr txBox="1"/>
          <p:nvPr/>
        </p:nvSpPr>
        <p:spPr>
          <a:xfrm>
            <a:off x="4524700" y="1778875"/>
            <a:ext cx="3027000" cy="32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8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 Processi decisionali</a:t>
            </a:r>
            <a:endParaRPr b="1" i="1" sz="18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8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 partecipativi</a:t>
            </a:r>
            <a:endParaRPr b="1" i="1" sz="18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★"/>
            </a:pPr>
            <a:r>
              <a:rPr lang="es-E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Valorizzazione di tutti gli appartenenti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★"/>
            </a:pPr>
            <a:r>
              <a:rPr lang="es-E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Rafforzamento delle relazioni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3"/>
          <p:cNvSpPr txBox="1"/>
          <p:nvPr/>
        </p:nvSpPr>
        <p:spPr>
          <a:xfrm>
            <a:off x="8182200" y="1767025"/>
            <a:ext cx="3171600" cy="30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8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Obiettivi condivisi</a:t>
            </a:r>
            <a:endParaRPr b="1" i="1" sz="18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★"/>
            </a:pPr>
            <a:r>
              <a:rPr lang="es-E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Co-responsabilità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/>
          <p:nvPr>
            <p:ph type="title"/>
          </p:nvPr>
        </p:nvSpPr>
        <p:spPr>
          <a:xfrm rot="-5400000">
            <a:off x="-321275" y="924200"/>
            <a:ext cx="3846900" cy="2628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Comunità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punti di forza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24"/>
          <p:cNvSpPr txBox="1"/>
          <p:nvPr>
            <p:ph idx="1" type="body"/>
          </p:nvPr>
        </p:nvSpPr>
        <p:spPr>
          <a:xfrm>
            <a:off x="4700250" y="373525"/>
            <a:ext cx="5811900" cy="531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es-ES" sz="18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COOPERAZIONE</a:t>
            </a:r>
            <a:endParaRPr b="1" i="1" sz="18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Agire insieme in modo responsabile e autoregolato mantenendo relazioni basate sulla reciprocità. Si definiscono insieme obiettivi,regole, azioni, linguaggi.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s-ES" sz="18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CONOSCENZA/FORMAZIONE CONDIVISA E INNOVAZIONE</a:t>
            </a:r>
            <a:endParaRPr b="1" i="1" sz="18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Mettere a servizio della rete informazioni,esperienze, conoscenze e occasioni di formazione condivisa. Questo si traduce in un valore aggiunto difficilmente raggiungibile singolarmente dai soggetti. Tale processo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rafforza l'agire della rete e produce innovazione.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s-ES" sz="18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COMUNICAZIONE CONDIVISA</a:t>
            </a:r>
            <a:endParaRPr b="1" i="1" sz="18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>
                <a:latin typeface="Roboto"/>
                <a:ea typeface="Roboto"/>
                <a:cs typeface="Roboto"/>
                <a:sym typeface="Roboto"/>
              </a:rPr>
              <a:t>Aumento della rappresentatività verso l'esterno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7" name="Google Shape;167;p24"/>
          <p:cNvCxnSpPr>
            <a:stCxn id="165" idx="2"/>
          </p:cNvCxnSpPr>
          <p:nvPr/>
        </p:nvCxnSpPr>
        <p:spPr>
          <a:xfrm flipH="1" rot="10800000">
            <a:off x="2916625" y="1008950"/>
            <a:ext cx="1526700" cy="1229700"/>
          </a:xfrm>
          <a:prstGeom prst="straightConnector1">
            <a:avLst/>
          </a:prstGeom>
          <a:noFill/>
          <a:ln cap="flat" cmpd="sng" w="19050">
            <a:solidFill>
              <a:srgbClr val="70AD4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8" name="Google Shape;168;p24"/>
          <p:cNvCxnSpPr>
            <a:stCxn id="165" idx="2"/>
          </p:cNvCxnSpPr>
          <p:nvPr/>
        </p:nvCxnSpPr>
        <p:spPr>
          <a:xfrm>
            <a:off x="2916625" y="2238650"/>
            <a:ext cx="1779000" cy="0"/>
          </a:xfrm>
          <a:prstGeom prst="straightConnector1">
            <a:avLst/>
          </a:prstGeom>
          <a:noFill/>
          <a:ln cap="flat" cmpd="sng" w="19050">
            <a:solidFill>
              <a:srgbClr val="70AD4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9" name="Google Shape;169;p24"/>
          <p:cNvCxnSpPr>
            <a:stCxn id="165" idx="2"/>
          </p:cNvCxnSpPr>
          <p:nvPr/>
        </p:nvCxnSpPr>
        <p:spPr>
          <a:xfrm>
            <a:off x="2916625" y="2238650"/>
            <a:ext cx="1660800" cy="2380800"/>
          </a:xfrm>
          <a:prstGeom prst="straightConnector1">
            <a:avLst/>
          </a:prstGeom>
          <a:noFill/>
          <a:ln cap="flat" cmpd="sng" w="19050">
            <a:solidFill>
              <a:srgbClr val="70AD47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/>
          <p:nvPr>
            <p:ph type="title"/>
          </p:nvPr>
        </p:nvSpPr>
        <p:spPr>
          <a:xfrm>
            <a:off x="191125" y="1531200"/>
            <a:ext cx="2822100" cy="2628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Comunità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motivi di attenzione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25"/>
          <p:cNvSpPr txBox="1"/>
          <p:nvPr>
            <p:ph idx="1" type="body"/>
          </p:nvPr>
        </p:nvSpPr>
        <p:spPr>
          <a:xfrm>
            <a:off x="4700250" y="449725"/>
            <a:ext cx="5811900" cy="4390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es-ES" sz="96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Costruzione della partnership</a:t>
            </a:r>
            <a:endParaRPr b="1" i="1" sz="96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Roboto"/>
              <a:buChar char="➔"/>
            </a:pPr>
            <a:r>
              <a:rPr lang="es-ES" sz="7200">
                <a:latin typeface="Roboto"/>
                <a:ea typeface="Roboto"/>
                <a:cs typeface="Roboto"/>
                <a:sym typeface="Roboto"/>
              </a:rPr>
              <a:t>con chi?</a:t>
            </a:r>
            <a:endParaRPr sz="7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➔"/>
            </a:pPr>
            <a:r>
              <a:rPr lang="es-ES" sz="7200">
                <a:latin typeface="Roboto"/>
                <a:ea typeface="Roboto"/>
                <a:cs typeface="Roboto"/>
                <a:sym typeface="Roboto"/>
              </a:rPr>
              <a:t>perchè?</a:t>
            </a:r>
            <a:endParaRPr b="1" i="1" sz="72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i="1" sz="96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1" lang="es-ES" sz="96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Gestione della partnership</a:t>
            </a:r>
            <a:endParaRPr b="1" i="1" sz="96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Roboto"/>
              <a:buChar char="➔"/>
            </a:pPr>
            <a:r>
              <a:rPr lang="es-ES" sz="7200">
                <a:latin typeface="Roboto"/>
                <a:ea typeface="Roboto"/>
                <a:cs typeface="Roboto"/>
                <a:sym typeface="Roboto"/>
              </a:rPr>
              <a:t>disequilibrio tra il livello di aspettative dei partecipanti alla comunità tale  da mettere in discussione la direzione dell’intero processo</a:t>
            </a:r>
            <a:endParaRPr sz="7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➔"/>
            </a:pPr>
            <a:r>
              <a:rPr lang="es-ES" sz="7200">
                <a:latin typeface="Roboto"/>
                <a:ea typeface="Roboto"/>
                <a:cs typeface="Roboto"/>
                <a:sym typeface="Roboto"/>
              </a:rPr>
              <a:t>eterogeneità del gruppo</a:t>
            </a:r>
            <a:endParaRPr sz="7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➔"/>
            </a:pPr>
            <a:r>
              <a:rPr lang="es-ES" sz="7200">
                <a:latin typeface="Roboto"/>
                <a:ea typeface="Roboto"/>
                <a:cs typeface="Roboto"/>
                <a:sym typeface="Roboto"/>
              </a:rPr>
              <a:t>impegno e motivazione dei partecipanti </a:t>
            </a:r>
            <a:endParaRPr sz="7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/>
          <p:nvPr>
            <p:ph type="title"/>
          </p:nvPr>
        </p:nvSpPr>
        <p:spPr>
          <a:xfrm>
            <a:off x="1752600" y="-168275"/>
            <a:ext cx="7848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La comunità approfondimenti</a:t>
            </a:r>
            <a:endParaRPr/>
          </a:p>
        </p:txBody>
      </p:sp>
      <p:sp>
        <p:nvSpPr>
          <p:cNvPr id="181" name="Google Shape;181;p26"/>
          <p:cNvSpPr txBox="1"/>
          <p:nvPr>
            <p:ph idx="1" type="body"/>
          </p:nvPr>
        </p:nvSpPr>
        <p:spPr>
          <a:xfrm>
            <a:off x="7867000" y="1825625"/>
            <a:ext cx="34869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-ES"/>
              <a:t>  </a:t>
            </a:r>
            <a:r>
              <a:rPr lang="es-ES" u="sng">
                <a:solidFill>
                  <a:schemeClr val="hlink"/>
                </a:solidFill>
                <a:hlinkClick r:id="rId3"/>
              </a:rPr>
              <a:t>Guarda il video </a:t>
            </a:r>
            <a:endParaRPr/>
          </a:p>
        </p:txBody>
      </p:sp>
      <p:pic>
        <p:nvPicPr>
          <p:cNvPr id="182" name="Google Shape;182;p26" title="DALL·E 2024-11-03 20.49.46 - An illustration for a presentation slide representing the concept of watching a video. The image includes a modern media player interface with a play .webp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350" y="1289600"/>
            <a:ext cx="6344274" cy="3894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3" name="Google Shape;183;p26"/>
          <p:cNvCxnSpPr/>
          <p:nvPr/>
        </p:nvCxnSpPr>
        <p:spPr>
          <a:xfrm flipH="1" rot="10800000">
            <a:off x="6653050" y="2459300"/>
            <a:ext cx="2223000" cy="2160000"/>
          </a:xfrm>
          <a:prstGeom prst="straightConnector1">
            <a:avLst/>
          </a:prstGeom>
          <a:noFill/>
          <a:ln cap="flat" cmpd="sng" w="38100">
            <a:solidFill>
              <a:srgbClr val="00689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4" name="Google Shape;184;p26"/>
          <p:cNvSpPr txBox="1"/>
          <p:nvPr/>
        </p:nvSpPr>
        <p:spPr>
          <a:xfrm>
            <a:off x="8686800" y="5092250"/>
            <a:ext cx="26670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</a:t>
            </a:r>
            <a:r>
              <a:rPr lang="es-ES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Urbact Civic eState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 txBox="1"/>
          <p:nvPr>
            <p:ph type="title"/>
          </p:nvPr>
        </p:nvSpPr>
        <p:spPr>
          <a:xfrm>
            <a:off x="1600200" y="-16827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3000">
                <a:latin typeface="Roboto"/>
                <a:ea typeface="Roboto"/>
                <a:cs typeface="Roboto"/>
                <a:sym typeface="Roboto"/>
              </a:rPr>
              <a:t>Competere o Cooperare? Due modelli a confronto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0" name="Google Shape;190;p27" title="imm1.webp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6325" y="961675"/>
            <a:ext cx="6799324" cy="430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 txBox="1"/>
          <p:nvPr>
            <p:ph type="title"/>
          </p:nvPr>
        </p:nvSpPr>
        <p:spPr>
          <a:xfrm>
            <a:off x="838200" y="-1587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Modello Cooperativo nei contesti locali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6" name="Google Shape;196;p28"/>
          <p:cNvSpPr txBox="1"/>
          <p:nvPr>
            <p:ph idx="1" type="body"/>
          </p:nvPr>
        </p:nvSpPr>
        <p:spPr>
          <a:xfrm>
            <a:off x="488725" y="1063625"/>
            <a:ext cx="55311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116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VANTAGGI</a:t>
            </a:r>
            <a:endParaRPr sz="2116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7329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55"/>
              <a:buFont typeface="Roboto"/>
              <a:buChar char="●"/>
            </a:pPr>
            <a:r>
              <a:rPr lang="es-ES" sz="1554">
                <a:latin typeface="Roboto"/>
                <a:ea typeface="Roboto"/>
                <a:cs typeface="Roboto"/>
                <a:sym typeface="Roboto"/>
              </a:rPr>
              <a:t>il capitale sociale favorisce la creazione di capitale sociale diffuso (bridging, linking e bonding), rafforzando la coesione tra i diversi attori della comunità</a:t>
            </a:r>
            <a:endParaRPr sz="1554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4">
              <a:latin typeface="Roboto"/>
              <a:ea typeface="Roboto"/>
              <a:cs typeface="Roboto"/>
              <a:sym typeface="Roboto"/>
            </a:endParaRPr>
          </a:p>
          <a:p>
            <a:pPr indent="-327329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55"/>
              <a:buFont typeface="Roboto"/>
              <a:buChar char="●"/>
            </a:pPr>
            <a:r>
              <a:rPr lang="es-ES" sz="1554">
                <a:latin typeface="Roboto"/>
                <a:ea typeface="Roboto"/>
                <a:cs typeface="Roboto"/>
                <a:sym typeface="Roboto"/>
              </a:rPr>
              <a:t>la fioritura relazionale avvia un percorso di crescita relazionale multilaterale tra realtà pubbliche e private, anche se inizialmente fragile, con progressivo consolidamento.</a:t>
            </a:r>
            <a:endParaRPr sz="1554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4">
              <a:latin typeface="Roboto"/>
              <a:ea typeface="Roboto"/>
              <a:cs typeface="Roboto"/>
              <a:sym typeface="Roboto"/>
            </a:endParaRPr>
          </a:p>
          <a:p>
            <a:pPr indent="-327329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55"/>
              <a:buFont typeface="Roboto"/>
              <a:buChar char="●"/>
            </a:pPr>
            <a:r>
              <a:rPr lang="es-ES" sz="1554">
                <a:latin typeface="Roboto"/>
                <a:ea typeface="Roboto"/>
                <a:cs typeface="Roboto"/>
                <a:sym typeface="Roboto"/>
              </a:rPr>
              <a:t>una comunità riconosciuta permette la formazione di una comunità sempre più coesa e riconosciuta, grazie a fasi successive di co-emersione, co-programmazione, co-progettazione, co-gestione e co-attuazione (Ansell e Gash 2008).</a:t>
            </a:r>
            <a:endParaRPr sz="6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" name="Google Shape;197;p28"/>
          <p:cNvSpPr txBox="1"/>
          <p:nvPr>
            <p:ph idx="2" type="body"/>
          </p:nvPr>
        </p:nvSpPr>
        <p:spPr>
          <a:xfrm>
            <a:off x="6172200" y="1063625"/>
            <a:ext cx="5181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1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SVANTAGGI</a:t>
            </a:r>
            <a:endParaRPr sz="21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Fira Sans Condensed"/>
              <a:buChar char="●"/>
            </a:pPr>
            <a:r>
              <a:rPr lang="es-ES" sz="1554">
                <a:latin typeface="Roboto"/>
                <a:ea typeface="Roboto"/>
                <a:cs typeface="Roboto"/>
                <a:sym typeface="Roboto"/>
              </a:rPr>
              <a:t>fragilità iniziale, nella fase di emersione dei bisogni del territorio, i rapporti inter-organizzativi sono ancora deboli e i confini della comunità poco definiti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Fira Sans Condensed"/>
              <a:buChar char="●"/>
            </a:pPr>
            <a:r>
              <a:rPr lang="es-ES" sz="1554">
                <a:latin typeface="Roboto"/>
                <a:ea typeface="Roboto"/>
                <a:cs typeface="Roboto"/>
                <a:sym typeface="Roboto"/>
              </a:rPr>
              <a:t>tempi lunghi, la costruzione di legami forti e la definizione di una comunità riconoscibile richiede tempo e un impegno continuativo da parte degli attori coinvolti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500"/>
              <a:buFont typeface="Fira Sans Condensed"/>
              <a:buChar char="●"/>
            </a:pPr>
            <a:r>
              <a:rPr lang="es-ES" sz="1554">
                <a:latin typeface="Roboto"/>
                <a:ea typeface="Roboto"/>
                <a:cs typeface="Roboto"/>
                <a:sym typeface="Roboto"/>
              </a:rPr>
              <a:t>complessità gestionale, la necessità di coinvolgere attivamente più attori e di integrare diverse prospettive rende la gestione del processo più complessa e soggetta a possibili conflitti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5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9"/>
          <p:cNvSpPr txBox="1"/>
          <p:nvPr/>
        </p:nvSpPr>
        <p:spPr>
          <a:xfrm>
            <a:off x="7909050" y="4870400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Modello cooperativo elaborazione NeXt Economía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3" name="Google Shape;20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7624" y="679625"/>
            <a:ext cx="7810002" cy="4292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0"/>
          <p:cNvSpPr txBox="1"/>
          <p:nvPr>
            <p:ph type="title"/>
          </p:nvPr>
        </p:nvSpPr>
        <p:spPr>
          <a:xfrm>
            <a:off x="838200" y="603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Modello Competitivo nei contesti locali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30"/>
          <p:cNvSpPr txBox="1"/>
          <p:nvPr>
            <p:ph idx="1" type="body"/>
          </p:nvPr>
        </p:nvSpPr>
        <p:spPr>
          <a:xfrm>
            <a:off x="488725" y="987425"/>
            <a:ext cx="55311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32500"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8"/>
              <a:buFont typeface="Arial"/>
              <a:buNone/>
            </a:pPr>
            <a:r>
              <a:rPr lang="es-ES" sz="735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SVANTAGGI</a:t>
            </a:r>
            <a:endParaRPr sz="735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8"/>
              <a:buFont typeface="Arial"/>
              <a:buNone/>
            </a:pPr>
            <a:r>
              <a:t/>
            </a:r>
            <a:endParaRPr sz="64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1231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●"/>
            </a:pPr>
            <a:r>
              <a:rPr lang="es-ES" sz="4973">
                <a:latin typeface="Roboto"/>
                <a:ea typeface="Roboto"/>
                <a:cs typeface="Roboto"/>
                <a:sym typeface="Roboto"/>
              </a:rPr>
              <a:t>non valorizza le capacità e conoscenze specifiche di un territorio, in quanto non consente loro di svilupparsi attraverso dinamiche di reciprocità e vantaggio reciproco.</a:t>
            </a:r>
            <a:endParaRPr sz="4973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8"/>
              <a:buFont typeface="Arial"/>
              <a:buNone/>
            </a:pPr>
            <a:r>
              <a:t/>
            </a:r>
            <a:endParaRPr sz="4973">
              <a:latin typeface="Roboto"/>
              <a:ea typeface="Roboto"/>
              <a:cs typeface="Roboto"/>
              <a:sym typeface="Roboto"/>
            </a:endParaRPr>
          </a:p>
          <a:p>
            <a:pPr indent="-331231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●"/>
            </a:pPr>
            <a:r>
              <a:rPr lang="es-ES" sz="4973">
                <a:latin typeface="Roboto"/>
                <a:ea typeface="Roboto"/>
                <a:cs typeface="Roboto"/>
                <a:sym typeface="Roboto"/>
              </a:rPr>
              <a:t>il criterio di partecipazione si basa quasi esclusivamente su parametri economici, con una logica costi-benefici, risultando in una motivazione interna debole tra gli attori coinvolti.</a:t>
            </a:r>
            <a:endParaRPr sz="4973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8"/>
              <a:buFont typeface="Arial"/>
              <a:buNone/>
            </a:pPr>
            <a:r>
              <a:t/>
            </a:r>
            <a:endParaRPr sz="4973">
              <a:latin typeface="Roboto"/>
              <a:ea typeface="Roboto"/>
              <a:cs typeface="Roboto"/>
              <a:sym typeface="Roboto"/>
            </a:endParaRPr>
          </a:p>
          <a:p>
            <a:pPr indent="-331231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●"/>
            </a:pPr>
            <a:r>
              <a:rPr lang="es-ES" sz="4973">
                <a:latin typeface="Roboto"/>
                <a:ea typeface="Roboto"/>
                <a:cs typeface="Roboto"/>
                <a:sym typeface="Roboto"/>
              </a:rPr>
              <a:t>i risultati ottenuti sono spesso compromessi minimi piuttosto che soluzioni efficaci per il territorio: puntano a prestazioni essenziali, non ottimali, e non rispondono alla piena soddisfazione degli attori, ma mirano piuttosto a minimizzare l’insoddisfazione (Pisani, Salvatori, 2021).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" name="Google Shape;210;p30"/>
          <p:cNvSpPr txBox="1"/>
          <p:nvPr>
            <p:ph idx="2" type="body"/>
          </p:nvPr>
        </p:nvSpPr>
        <p:spPr>
          <a:xfrm>
            <a:off x="6172200" y="987425"/>
            <a:ext cx="5181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35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VANTAGGI</a:t>
            </a:r>
            <a:endParaRPr sz="235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s-ES" sz="1600">
                <a:latin typeface="Roboto"/>
                <a:ea typeface="Roboto"/>
                <a:cs typeface="Roboto"/>
                <a:sym typeface="Roboto"/>
              </a:rPr>
              <a:t>bassi costi di coordinamento, grazie alle poche relazioni strutturate. Tuttavia, la mancanza di relazioni di reciprocità ostacola ogni eventuale aggiustamento o ri-progettazione delle azioni in corso.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3024" y="832125"/>
            <a:ext cx="7625951" cy="43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1"/>
          <p:cNvSpPr txBox="1"/>
          <p:nvPr/>
        </p:nvSpPr>
        <p:spPr>
          <a:xfrm>
            <a:off x="7909050" y="4870400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Modello competitivo elaborazione NeXt </a:t>
            </a:r>
            <a:r>
              <a:rPr lang="es-ES" sz="10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Economía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2"/>
          <p:cNvSpPr txBox="1"/>
          <p:nvPr>
            <p:ph type="ctrTitle"/>
          </p:nvPr>
        </p:nvSpPr>
        <p:spPr>
          <a:xfrm>
            <a:off x="1828800" y="-249237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s-ES" sz="560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IL </a:t>
            </a:r>
            <a:r>
              <a:rPr b="1" i="1" lang="es-ES" sz="560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PATTO DI COMUNITÀ’ </a:t>
            </a:r>
            <a:r>
              <a:rPr b="1" i="1" lang="es-ES" sz="5377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®</a:t>
            </a:r>
            <a:endParaRPr sz="7200"/>
          </a:p>
        </p:txBody>
      </p:sp>
      <p:sp>
        <p:nvSpPr>
          <p:cNvPr id="222" name="Google Shape;222;p32"/>
          <p:cNvSpPr txBox="1"/>
          <p:nvPr/>
        </p:nvSpPr>
        <p:spPr>
          <a:xfrm>
            <a:off x="1608075" y="2617075"/>
            <a:ext cx="8939100" cy="10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s-ES" sz="240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Modello di co-programmazione e co-progettazione per lo sviluppo sostenibile dei territori e delle comunità elaborato da NeXt Nuova Economia Per Tutt</a:t>
            </a:r>
            <a:r>
              <a:rPr lang="es-ES"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 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>
            <p:ph type="title"/>
          </p:nvPr>
        </p:nvSpPr>
        <p:spPr>
          <a:xfrm>
            <a:off x="3429000" y="1050925"/>
            <a:ext cx="4790100" cy="56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329"/>
              <a:buFont typeface="Arial"/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Patto di </a:t>
            </a: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Comunità</a:t>
            </a:r>
            <a:r>
              <a:rPr b="1" i="1" lang="es-ES" sz="4177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®</a:t>
            </a:r>
            <a:endParaRPr b="1" i="1" sz="4177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3"/>
          <p:cNvSpPr txBox="1"/>
          <p:nvPr>
            <p:ph idx="1" type="body"/>
          </p:nvPr>
        </p:nvSpPr>
        <p:spPr>
          <a:xfrm>
            <a:off x="465100" y="1396525"/>
            <a:ext cx="11343300" cy="3285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es-ES" sz="3195">
                <a:latin typeface="Roboto"/>
                <a:ea typeface="Roboto"/>
                <a:cs typeface="Roboto"/>
                <a:sym typeface="Roboto"/>
              </a:rPr>
              <a:t>NeXt Economia per provare a risolvere o mitigare i </a:t>
            </a:r>
            <a:r>
              <a:rPr lang="es-ES" sz="3195">
                <a:latin typeface="Roboto"/>
                <a:ea typeface="Roboto"/>
                <a:cs typeface="Roboto"/>
                <a:sym typeface="Roboto"/>
              </a:rPr>
              <a:t>rischi legati</a:t>
            </a:r>
            <a:r>
              <a:rPr lang="es-ES" sz="3195">
                <a:latin typeface="Roboto"/>
                <a:ea typeface="Roboto"/>
                <a:cs typeface="Roboto"/>
                <a:sym typeface="Roboto"/>
              </a:rPr>
              <a:t> allo sviluppo del partenariato ha</a:t>
            </a:r>
            <a:endParaRPr sz="3195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es-ES" sz="3195">
                <a:latin typeface="Roboto"/>
                <a:ea typeface="Roboto"/>
                <a:cs typeface="Roboto"/>
                <a:sym typeface="Roboto"/>
              </a:rPr>
              <a:t>elaborato un modello di Patto </a:t>
            </a:r>
            <a:r>
              <a:rPr lang="es-ES" sz="3195">
                <a:latin typeface="Roboto"/>
                <a:ea typeface="Roboto"/>
                <a:cs typeface="Roboto"/>
                <a:sym typeface="Roboto"/>
              </a:rPr>
              <a:t>di Comunità</a:t>
            </a:r>
            <a:r>
              <a:rPr lang="es-ES" sz="3195">
                <a:latin typeface="Roboto"/>
                <a:ea typeface="Roboto"/>
                <a:cs typeface="Roboto"/>
                <a:sym typeface="Roboto"/>
              </a:rPr>
              <a:t>®, ispirato alla</a:t>
            </a:r>
            <a:endParaRPr sz="3195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rPr lang="es-ES" sz="3195">
                <a:latin typeface="Roboto"/>
                <a:ea typeface="Roboto"/>
                <a:cs typeface="Roboto"/>
                <a:sym typeface="Roboto"/>
              </a:rPr>
              <a:t>theory of change che, prevede uno svolgimento che si articola in 6 fasi</a:t>
            </a:r>
            <a:endParaRPr sz="3195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3195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t/>
            </a:r>
            <a:endParaRPr sz="3195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397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>
            <p:ph type="title"/>
          </p:nvPr>
        </p:nvSpPr>
        <p:spPr>
          <a:xfrm>
            <a:off x="1891850" y="1050925"/>
            <a:ext cx="6826500" cy="565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329"/>
              <a:buFont typeface="Arial"/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   </a:t>
            </a: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Patto di Comunità</a:t>
            </a:r>
            <a:r>
              <a:rPr b="1" i="1" lang="es-ES" sz="4177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® le FASI</a:t>
            </a:r>
            <a:endParaRPr b="1" i="1" sz="4177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4"/>
          <p:cNvSpPr txBox="1"/>
          <p:nvPr>
            <p:ph idx="1" type="body"/>
          </p:nvPr>
        </p:nvSpPr>
        <p:spPr>
          <a:xfrm>
            <a:off x="3284500" y="1396525"/>
            <a:ext cx="5856900" cy="4342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082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795"/>
              <a:buFont typeface="Roboto"/>
              <a:buAutoNum type="arabicPeriod"/>
            </a:pPr>
            <a:r>
              <a:rPr lang="es-ES" sz="2795">
                <a:latin typeface="Roboto"/>
                <a:ea typeface="Roboto"/>
                <a:cs typeface="Roboto"/>
                <a:sym typeface="Roboto"/>
              </a:rPr>
              <a:t>CO -EMERSIONE</a:t>
            </a:r>
            <a:endParaRPr sz="2795">
              <a:latin typeface="Roboto"/>
              <a:ea typeface="Roboto"/>
              <a:cs typeface="Roboto"/>
              <a:sym typeface="Roboto"/>
            </a:endParaRPr>
          </a:p>
          <a:p>
            <a:pPr indent="-40608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95"/>
              <a:buFont typeface="Roboto"/>
              <a:buAutoNum type="arabicPeriod"/>
            </a:pPr>
            <a:r>
              <a:rPr lang="es-ES" sz="2795">
                <a:latin typeface="Roboto"/>
                <a:ea typeface="Roboto"/>
                <a:cs typeface="Roboto"/>
                <a:sym typeface="Roboto"/>
              </a:rPr>
              <a:t>CO - PROGRAMMAZIONE</a:t>
            </a:r>
            <a:endParaRPr sz="2795">
              <a:latin typeface="Roboto"/>
              <a:ea typeface="Roboto"/>
              <a:cs typeface="Roboto"/>
              <a:sym typeface="Roboto"/>
            </a:endParaRPr>
          </a:p>
          <a:p>
            <a:pPr indent="-40608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95"/>
              <a:buFont typeface="Roboto"/>
              <a:buAutoNum type="arabicPeriod"/>
            </a:pPr>
            <a:r>
              <a:rPr lang="es-ES" sz="2795">
                <a:latin typeface="Roboto"/>
                <a:ea typeface="Roboto"/>
                <a:cs typeface="Roboto"/>
                <a:sym typeface="Roboto"/>
              </a:rPr>
              <a:t>CO - PROGETTAZIONE</a:t>
            </a:r>
            <a:endParaRPr sz="2795">
              <a:latin typeface="Roboto"/>
              <a:ea typeface="Roboto"/>
              <a:cs typeface="Roboto"/>
              <a:sym typeface="Roboto"/>
            </a:endParaRPr>
          </a:p>
          <a:p>
            <a:pPr indent="-40608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95"/>
              <a:buFont typeface="Roboto"/>
              <a:buAutoNum type="arabicPeriod"/>
            </a:pPr>
            <a:r>
              <a:rPr lang="es-ES" sz="2795">
                <a:latin typeface="Roboto"/>
                <a:ea typeface="Roboto"/>
                <a:cs typeface="Roboto"/>
                <a:sym typeface="Roboto"/>
              </a:rPr>
              <a:t>CO - ATTUAZIONE</a:t>
            </a:r>
            <a:endParaRPr sz="2795">
              <a:latin typeface="Roboto"/>
              <a:ea typeface="Roboto"/>
              <a:cs typeface="Roboto"/>
              <a:sym typeface="Roboto"/>
            </a:endParaRPr>
          </a:p>
          <a:p>
            <a:pPr indent="-40608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95"/>
              <a:buFont typeface="Roboto"/>
              <a:buAutoNum type="arabicPeriod"/>
            </a:pPr>
            <a:r>
              <a:rPr lang="es-ES" sz="2795">
                <a:latin typeface="Roboto"/>
                <a:ea typeface="Roboto"/>
                <a:cs typeface="Roboto"/>
                <a:sym typeface="Roboto"/>
              </a:rPr>
              <a:t>CO - GESTIONE </a:t>
            </a:r>
            <a:endParaRPr sz="2795">
              <a:latin typeface="Roboto"/>
              <a:ea typeface="Roboto"/>
              <a:cs typeface="Roboto"/>
              <a:sym typeface="Roboto"/>
            </a:endParaRPr>
          </a:p>
          <a:p>
            <a:pPr indent="-40608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95"/>
              <a:buFont typeface="Roboto"/>
              <a:buAutoNum type="arabicPeriod"/>
            </a:pPr>
            <a:r>
              <a:rPr lang="es-ES" sz="2795">
                <a:latin typeface="Roboto"/>
                <a:ea typeface="Roboto"/>
                <a:cs typeface="Roboto"/>
                <a:sym typeface="Roboto"/>
              </a:rPr>
              <a:t>CO - VALUTAZIONE </a:t>
            </a:r>
            <a:endParaRPr sz="2795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3195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t/>
            </a:r>
            <a:endParaRPr sz="3195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397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 txBox="1"/>
          <p:nvPr>
            <p:ph type="title"/>
          </p:nvPr>
        </p:nvSpPr>
        <p:spPr>
          <a:xfrm>
            <a:off x="383625" y="152400"/>
            <a:ext cx="5742300" cy="615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Gli ingredienti</a:t>
            </a: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 di una Comunità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0" name="Google Shape;240;p3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0525" l="0" r="0" t="10517"/>
          <a:stretch/>
        </p:blipFill>
        <p:spPr>
          <a:xfrm>
            <a:off x="6429700" y="533400"/>
            <a:ext cx="5522176" cy="4818601"/>
          </a:xfrm>
          <a:prstGeom prst="rect">
            <a:avLst/>
          </a:prstGeom>
        </p:spPr>
      </p:pic>
      <p:sp>
        <p:nvSpPr>
          <p:cNvPr id="241" name="Google Shape;241;p35"/>
          <p:cNvSpPr txBox="1"/>
          <p:nvPr>
            <p:ph idx="1" type="body"/>
          </p:nvPr>
        </p:nvSpPr>
        <p:spPr>
          <a:xfrm>
            <a:off x="252225" y="996000"/>
            <a:ext cx="5742300" cy="4044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32500" lnSpcReduction="10000"/>
          </a:bodyPr>
          <a:lstStyle/>
          <a:p>
            <a:pPr indent="-342106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s-ES" sz="5500">
                <a:latin typeface="Roboto"/>
                <a:ea typeface="Roboto"/>
                <a:cs typeface="Roboto"/>
                <a:sym typeface="Roboto"/>
              </a:rPr>
              <a:t>Coinvolgere attivamente realtà organizzative (enti del terzo settore, enti pubblici e imprese), persone fisiche ed enti informali</a:t>
            </a:r>
            <a:endParaRPr sz="5500">
              <a:latin typeface="Roboto"/>
              <a:ea typeface="Roboto"/>
              <a:cs typeface="Roboto"/>
              <a:sym typeface="Roboto"/>
            </a:endParaRPr>
          </a:p>
          <a:p>
            <a:pPr indent="-342106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s-ES" sz="5500">
                <a:latin typeface="Roboto"/>
                <a:ea typeface="Roboto"/>
                <a:cs typeface="Roboto"/>
                <a:sym typeface="Roboto"/>
              </a:rPr>
              <a:t>Avere come macro-obiettivo l’incremento e la valorizzazione del capitale sociale ed economico del territorio</a:t>
            </a:r>
            <a:endParaRPr sz="5500">
              <a:latin typeface="Roboto"/>
              <a:ea typeface="Roboto"/>
              <a:cs typeface="Roboto"/>
              <a:sym typeface="Roboto"/>
            </a:endParaRPr>
          </a:p>
          <a:p>
            <a:pPr indent="-342106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s-ES" sz="5500">
                <a:latin typeface="Roboto"/>
                <a:ea typeface="Roboto"/>
                <a:cs typeface="Roboto"/>
                <a:sym typeface="Roboto"/>
              </a:rPr>
              <a:t>Utilizzare indicatori di sostenibilità integrale e valutare i benefici generati dalla Comunità</a:t>
            </a:r>
            <a:endParaRPr sz="5500">
              <a:latin typeface="Roboto"/>
              <a:ea typeface="Roboto"/>
              <a:cs typeface="Roboto"/>
              <a:sym typeface="Roboto"/>
            </a:endParaRPr>
          </a:p>
          <a:p>
            <a:pPr indent="-342106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s-ES" sz="5500">
                <a:latin typeface="Roboto"/>
                <a:ea typeface="Roboto"/>
                <a:cs typeface="Roboto"/>
                <a:sym typeface="Roboto"/>
              </a:rPr>
              <a:t>Essere impact oriented</a:t>
            </a:r>
            <a:endParaRPr sz="5500">
              <a:latin typeface="Roboto"/>
              <a:ea typeface="Roboto"/>
              <a:cs typeface="Roboto"/>
              <a:sym typeface="Roboto"/>
            </a:endParaRPr>
          </a:p>
          <a:p>
            <a:pPr indent="-342106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●"/>
            </a:pPr>
            <a:r>
              <a:rPr lang="es-ES" sz="5500">
                <a:latin typeface="Roboto"/>
                <a:ea typeface="Roboto"/>
                <a:cs typeface="Roboto"/>
                <a:sym typeface="Roboto"/>
              </a:rPr>
              <a:t>NON fare singoli progetti ma sviluppare aree di idee di sviluppo sostenibile e aree di interesse formativo</a:t>
            </a:r>
            <a:endParaRPr sz="5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6"/>
          <p:cNvSpPr txBox="1"/>
          <p:nvPr>
            <p:ph type="title"/>
          </p:nvPr>
        </p:nvSpPr>
        <p:spPr>
          <a:xfrm>
            <a:off x="688425" y="152400"/>
            <a:ext cx="11330100" cy="615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6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Gli strumenti per lo sviluppo dei processi comunitari</a:t>
            </a:r>
            <a:endParaRPr b="1" i="1" sz="36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7" name="Google Shape;247;p36" title="DALL·E 2024-10-30 14.55.14 - An illustration of a toolbox with various tools symbolizing elements for building a community, such as trust, communication, empathy, collaboration, a.webp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650" y="948700"/>
            <a:ext cx="5785800" cy="419085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6"/>
          <p:cNvSpPr txBox="1"/>
          <p:nvPr/>
        </p:nvSpPr>
        <p:spPr>
          <a:xfrm>
            <a:off x="7052450" y="1865575"/>
            <a:ext cx="3600000" cy="10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6"/>
          <p:cNvSpPr txBox="1"/>
          <p:nvPr/>
        </p:nvSpPr>
        <p:spPr>
          <a:xfrm>
            <a:off x="6448100" y="948700"/>
            <a:ext cx="5620200" cy="43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689D"/>
              </a:buClr>
              <a:buSzPts val="2100"/>
              <a:buFont typeface="Roboto"/>
              <a:buChar char="➔"/>
            </a:pPr>
            <a:r>
              <a:rPr b="1" i="1" lang="es-ES" sz="21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Identikit di Comunità</a:t>
            </a:r>
            <a:endParaRPr b="1" i="1" sz="21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89D"/>
              </a:buClr>
              <a:buSzPts val="2100"/>
              <a:buFont typeface="Roboto"/>
              <a:buChar char="➔"/>
            </a:pPr>
            <a:r>
              <a:rPr b="1" i="1" lang="es-ES" sz="21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Indagine sociale per rilevazione bisogno</a:t>
            </a:r>
            <a:endParaRPr b="1" i="1" sz="21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1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689D"/>
              </a:buClr>
              <a:buSzPts val="2100"/>
              <a:buFont typeface="Roboto"/>
              <a:buChar char="➔"/>
            </a:pPr>
            <a:r>
              <a:rPr b="1" i="1" lang="es-ES" sz="21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Community </a:t>
            </a:r>
            <a:r>
              <a:rPr b="1" i="1" lang="es-ES" sz="21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Empathy Map</a:t>
            </a:r>
            <a:endParaRPr b="1" i="1" sz="21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689D"/>
              </a:buClr>
              <a:buSzPts val="2100"/>
              <a:buFont typeface="Roboto"/>
              <a:buChar char="➔"/>
            </a:pPr>
            <a:r>
              <a:rPr b="1" i="1" lang="es-ES" sz="21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NeXt Community Canvas</a:t>
            </a:r>
            <a:endParaRPr b="1" i="1" sz="21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689D"/>
              </a:buClr>
              <a:buSzPts val="2100"/>
              <a:buFont typeface="Roboto"/>
              <a:buChar char="➔"/>
            </a:pPr>
            <a:r>
              <a:rPr b="1" i="1" lang="es-ES" sz="21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NeXt Index di Comunità</a:t>
            </a:r>
            <a:endParaRPr b="1" i="1" sz="21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689D"/>
              </a:buClr>
              <a:buSzPts val="2100"/>
              <a:buFont typeface="Roboto"/>
              <a:buChar char="➔"/>
            </a:pPr>
            <a:r>
              <a:rPr b="1" i="1" lang="es-ES" sz="21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NeXt Impact</a:t>
            </a:r>
            <a:endParaRPr b="1" i="1" sz="21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689D"/>
              </a:buClr>
              <a:buSzPts val="2100"/>
              <a:buFont typeface="Roboto"/>
              <a:buChar char="➔"/>
            </a:pPr>
            <a:r>
              <a:rPr b="1" i="1" lang="es-ES" sz="21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Patto di comunità</a:t>
            </a:r>
            <a:endParaRPr b="1" i="1" sz="21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IDENTIKIT DI </a:t>
            </a: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COMUNITÀ</a:t>
            </a: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’</a:t>
            </a: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 riconoscersi all’interno di un gruppo per l’avvio di una comunità</a:t>
            </a:r>
            <a:endParaRPr sz="5500">
              <a:solidFill>
                <a:srgbClr val="70AD47"/>
              </a:solidFill>
            </a:endParaRPr>
          </a:p>
        </p:txBody>
      </p:sp>
      <p:pic>
        <p:nvPicPr>
          <p:cNvPr id="255" name="Google Shape;25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4200" y="1843225"/>
            <a:ext cx="6038850" cy="340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8"/>
          <p:cNvSpPr txBox="1"/>
          <p:nvPr>
            <p:ph type="title"/>
          </p:nvPr>
        </p:nvSpPr>
        <p:spPr>
          <a:xfrm>
            <a:off x="838200" y="304800"/>
            <a:ext cx="10515600" cy="2049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L’INDAGINE SOCIALE </a:t>
            </a: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Approfondire il contesto, comprendere i bisogni e i legami sociali all’interno del territorio in cui verrà sviluppata o si sta sviluppando la Comunità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" name="Google Shape;261;p38"/>
          <p:cNvSpPr txBox="1"/>
          <p:nvPr/>
        </p:nvSpPr>
        <p:spPr>
          <a:xfrm rot="-679">
            <a:off x="354725" y="3116344"/>
            <a:ext cx="3037500" cy="13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interviste in profondità</a:t>
            </a: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2" name="Google Shape;262;p38"/>
          <p:cNvSpPr txBox="1"/>
          <p:nvPr/>
        </p:nvSpPr>
        <p:spPr>
          <a:xfrm>
            <a:off x="3581400" y="3187250"/>
            <a:ext cx="20181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 group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8"/>
          <p:cNvSpPr txBox="1"/>
          <p:nvPr/>
        </p:nvSpPr>
        <p:spPr>
          <a:xfrm>
            <a:off x="6119650" y="3263450"/>
            <a:ext cx="2018100" cy="9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world</a:t>
            </a:r>
            <a:r>
              <a:rPr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café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8"/>
          <p:cNvSpPr txBox="1"/>
          <p:nvPr/>
        </p:nvSpPr>
        <p:spPr>
          <a:xfrm>
            <a:off x="8841825" y="3234550"/>
            <a:ext cx="2018100" cy="9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questionari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8"/>
          <p:cNvSpPr/>
          <p:nvPr/>
        </p:nvSpPr>
        <p:spPr>
          <a:xfrm>
            <a:off x="662150" y="2724800"/>
            <a:ext cx="2333400" cy="1939200"/>
          </a:xfrm>
          <a:prstGeom prst="ellipse">
            <a:avLst/>
          </a:prstGeom>
          <a:noFill/>
          <a:ln cap="flat" cmpd="sng" w="28575">
            <a:solidFill>
              <a:srgbClr val="0068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8"/>
          <p:cNvSpPr/>
          <p:nvPr/>
        </p:nvSpPr>
        <p:spPr>
          <a:xfrm>
            <a:off x="3352800" y="2723350"/>
            <a:ext cx="2333400" cy="1939200"/>
          </a:xfrm>
          <a:prstGeom prst="ellipse">
            <a:avLst/>
          </a:prstGeom>
          <a:noFill/>
          <a:ln cap="flat" cmpd="sng" w="28575">
            <a:solidFill>
              <a:srgbClr val="0068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38"/>
          <p:cNvSpPr/>
          <p:nvPr/>
        </p:nvSpPr>
        <p:spPr>
          <a:xfrm>
            <a:off x="5983013" y="2774750"/>
            <a:ext cx="2333400" cy="1939200"/>
          </a:xfrm>
          <a:prstGeom prst="ellipse">
            <a:avLst/>
          </a:prstGeom>
          <a:noFill/>
          <a:ln cap="flat" cmpd="sng" w="28575">
            <a:solidFill>
              <a:srgbClr val="0068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38"/>
          <p:cNvSpPr/>
          <p:nvPr/>
        </p:nvSpPr>
        <p:spPr>
          <a:xfrm>
            <a:off x="8613238" y="2850950"/>
            <a:ext cx="2333400" cy="1939200"/>
          </a:xfrm>
          <a:prstGeom prst="ellipse">
            <a:avLst/>
          </a:prstGeom>
          <a:noFill/>
          <a:ln cap="flat" cmpd="sng" w="28575">
            <a:solidFill>
              <a:srgbClr val="0068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Community Empathy MapCommunity Empathy MapC</a:t>
            </a:r>
            <a:endParaRPr/>
          </a:p>
        </p:txBody>
      </p:sp>
      <p:sp>
        <p:nvSpPr>
          <p:cNvPr id="274" name="Google Shape;274;p39"/>
          <p:cNvSpPr txBox="1"/>
          <p:nvPr/>
        </p:nvSpPr>
        <p:spPr>
          <a:xfrm>
            <a:off x="236475" y="409900"/>
            <a:ext cx="11713800" cy="21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COMMUNITY </a:t>
            </a: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EMPATHY</a:t>
            </a: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 MAP 1/2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raccogliere informazioni che vanno oltre i dati demografici, entrando nella sfera emotiva e psicologica dell’individuo o della comunità.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9"/>
          <p:cNvSpPr txBox="1"/>
          <p:nvPr/>
        </p:nvSpPr>
        <p:spPr>
          <a:xfrm>
            <a:off x="5636175" y="2877200"/>
            <a:ext cx="4020300" cy="23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Fornisce una visione olistica dell’esperienza di vita della comunità, aiutando a comprendere meglio bisogni le barriere percepite e le risorse su cui fanno affidamento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6" name="Google Shape;276;p39" title="DALL·E 2024-10-31 10.59.58 - A compact, concise version of a Community Empathy Map for a presentation, with the empathy map structure divided into the four quadrants labeled _Says.webp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6802" y="2623663"/>
            <a:ext cx="4437449" cy="253567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9"/>
          <p:cNvSpPr/>
          <p:nvPr/>
        </p:nvSpPr>
        <p:spPr>
          <a:xfrm>
            <a:off x="5565250" y="2606550"/>
            <a:ext cx="4035900" cy="2535600"/>
          </a:xfrm>
          <a:prstGeom prst="rect">
            <a:avLst/>
          </a:prstGeom>
          <a:noFill/>
          <a:ln cap="flat" cmpd="sng" w="952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5800" y="243025"/>
            <a:ext cx="6861249" cy="486237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40"/>
          <p:cNvSpPr txBox="1"/>
          <p:nvPr/>
        </p:nvSpPr>
        <p:spPr>
          <a:xfrm>
            <a:off x="252250" y="457200"/>
            <a:ext cx="3484200" cy="44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200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200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200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s-ES" sz="320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COMMUNITY EMPATHY MAP 2/2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1"/>
          <p:cNvSpPr txBox="1"/>
          <p:nvPr>
            <p:ph type="title"/>
          </p:nvPr>
        </p:nvSpPr>
        <p:spPr>
          <a:xfrm>
            <a:off x="2819400" y="365125"/>
            <a:ext cx="7564800" cy="1325700"/>
          </a:xfrm>
          <a:prstGeom prst="rect">
            <a:avLst/>
          </a:prstGeom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NEXT COMMUNITY CANVAS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9" name="Google Shape;289;p41"/>
          <p:cNvSpPr txBox="1"/>
          <p:nvPr>
            <p:ph idx="1" type="body"/>
          </p:nvPr>
        </p:nvSpPr>
        <p:spPr>
          <a:xfrm>
            <a:off x="1099650" y="1825625"/>
            <a:ext cx="9992700" cy="3156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-ES">
                <a:latin typeface="Roboto"/>
                <a:ea typeface="Roboto"/>
                <a:cs typeface="Roboto"/>
                <a:sym typeface="Roboto"/>
              </a:rPr>
              <a:t>Lo strumento messo a punto da NeXt Economia per accompagnare e supportare il percorso di </a:t>
            </a:r>
            <a:r>
              <a:rPr lang="es-ES">
                <a:latin typeface="Roboto"/>
                <a:ea typeface="Roboto"/>
                <a:cs typeface="Roboto"/>
                <a:sym typeface="Roboto"/>
              </a:rPr>
              <a:t>sviluppo</a:t>
            </a:r>
            <a:r>
              <a:rPr lang="es-ES">
                <a:latin typeface="Roboto"/>
                <a:ea typeface="Roboto"/>
                <a:cs typeface="Roboto"/>
                <a:sym typeface="Roboto"/>
              </a:rPr>
              <a:t> della Comunità e le attività di valutazione strategica e di valutazione d’impatto multidimensionale.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s-ES">
                <a:latin typeface="Roboto"/>
                <a:ea typeface="Roboto"/>
                <a:cs typeface="Roboto"/>
                <a:sym typeface="Roboto"/>
              </a:rPr>
              <a:t>Guiderà il </a:t>
            </a:r>
            <a:r>
              <a:rPr lang="es-ES">
                <a:latin typeface="Roboto"/>
                <a:ea typeface="Roboto"/>
                <a:cs typeface="Roboto"/>
                <a:sym typeface="Roboto"/>
              </a:rPr>
              <a:t>percorso</a:t>
            </a:r>
            <a:r>
              <a:rPr lang="es-ES">
                <a:latin typeface="Roboto"/>
                <a:ea typeface="Roboto"/>
                <a:cs typeface="Roboto"/>
                <a:sym typeface="Roboto"/>
              </a:rPr>
              <a:t> dall’analisi dei bisogni alla valutazione d’impatto.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3600" y="838200"/>
            <a:ext cx="7248525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2"/>
          <p:cNvSpPr/>
          <p:nvPr/>
        </p:nvSpPr>
        <p:spPr>
          <a:xfrm>
            <a:off x="2112575" y="819800"/>
            <a:ext cx="7315200" cy="4162200"/>
          </a:xfrm>
          <a:prstGeom prst="rect">
            <a:avLst/>
          </a:prstGeom>
          <a:noFill/>
          <a:ln cap="flat" cmpd="sng" w="38100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3"/>
          <p:cNvSpPr txBox="1"/>
          <p:nvPr>
            <p:ph type="title"/>
          </p:nvPr>
        </p:nvSpPr>
        <p:spPr>
          <a:xfrm>
            <a:off x="438800" y="365125"/>
            <a:ext cx="116034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Co-emersione e co-programmazione il contesto territoriale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NeXt Community Canvas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1" name="Google Shape;301;p43"/>
          <p:cNvSpPr/>
          <p:nvPr/>
        </p:nvSpPr>
        <p:spPr>
          <a:xfrm>
            <a:off x="1024750" y="282202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43"/>
          <p:cNvSpPr/>
          <p:nvPr/>
        </p:nvSpPr>
        <p:spPr>
          <a:xfrm>
            <a:off x="6358750" y="282202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43"/>
          <p:cNvSpPr txBox="1"/>
          <p:nvPr/>
        </p:nvSpPr>
        <p:spPr>
          <a:xfrm>
            <a:off x="1371600" y="3105800"/>
            <a:ext cx="3279300" cy="15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Bisogni comuni: </a:t>
            </a:r>
            <a:endParaRPr b="1" i="1" sz="17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quali sono i bisogni selezionati sui quali la Comunità opera prioritariamente (evidenziando cause ed effetti)</a:t>
            </a:r>
            <a:endParaRPr sz="34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4" name="Google Shape;304;p43"/>
          <p:cNvSpPr txBox="1"/>
          <p:nvPr/>
        </p:nvSpPr>
        <p:spPr>
          <a:xfrm>
            <a:off x="6779175" y="3058500"/>
            <a:ext cx="2932500" cy="15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Indicatori BES e SDGs: </a:t>
            </a:r>
            <a:endParaRPr b="1" i="1" sz="17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quali sono gli indicatori e i riferimenti che confermano le priorità dei problemi selezionati?</a:t>
            </a:r>
            <a:endParaRPr sz="17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05" name="Google Shape;305;p43"/>
          <p:cNvCxnSpPr/>
          <p:nvPr/>
        </p:nvCxnSpPr>
        <p:spPr>
          <a:xfrm>
            <a:off x="5155325" y="3831025"/>
            <a:ext cx="835500" cy="15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4"/>
          <p:cNvSpPr txBox="1"/>
          <p:nvPr>
            <p:ph type="title"/>
          </p:nvPr>
        </p:nvSpPr>
        <p:spPr>
          <a:xfrm>
            <a:off x="438800" y="365125"/>
            <a:ext cx="116034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             </a:t>
            </a: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Co-emersione e co-programmazione l’identità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NeXt Community Canvas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1" name="Google Shape;311;p44"/>
          <p:cNvSpPr/>
          <p:nvPr/>
        </p:nvSpPr>
        <p:spPr>
          <a:xfrm>
            <a:off x="34150" y="282202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44"/>
          <p:cNvSpPr/>
          <p:nvPr/>
        </p:nvSpPr>
        <p:spPr>
          <a:xfrm>
            <a:off x="4148950" y="282202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44"/>
          <p:cNvSpPr txBox="1"/>
          <p:nvPr/>
        </p:nvSpPr>
        <p:spPr>
          <a:xfrm>
            <a:off x="352025" y="3000700"/>
            <a:ext cx="3279300" cy="15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Legami ed esperienze condivise:</a:t>
            </a:r>
            <a:r>
              <a:rPr b="1" i="1"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quali relazioni ed esperienze condividono i membri della Comunità?</a:t>
            </a:r>
            <a:endParaRPr sz="34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4" name="Google Shape;314;p44"/>
          <p:cNvSpPr txBox="1"/>
          <p:nvPr/>
        </p:nvSpPr>
        <p:spPr>
          <a:xfrm>
            <a:off x="4340775" y="2982300"/>
            <a:ext cx="2932500" cy="15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Identità dei membri:</a:t>
            </a:r>
            <a:r>
              <a:rPr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chi sono gli aderenti alla comunità? </a:t>
            </a:r>
            <a:endParaRPr b="1" i="1" sz="17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5" name="Google Shape;315;p44"/>
          <p:cNvSpPr/>
          <p:nvPr/>
        </p:nvSpPr>
        <p:spPr>
          <a:xfrm>
            <a:off x="8261125" y="283777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44"/>
          <p:cNvSpPr txBox="1"/>
          <p:nvPr/>
        </p:nvSpPr>
        <p:spPr>
          <a:xfrm>
            <a:off x="4456350" y="3137350"/>
            <a:ext cx="327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44"/>
          <p:cNvSpPr txBox="1"/>
          <p:nvPr/>
        </p:nvSpPr>
        <p:spPr>
          <a:xfrm>
            <a:off x="8513475" y="2992800"/>
            <a:ext cx="3373800" cy="12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Riconoscersi</a:t>
            </a:r>
            <a:r>
              <a:rPr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 quali sono i concetti e i linguaggi sono condivisi dalla Comunità? Es. Glossario </a:t>
            </a:r>
            <a:endParaRPr sz="17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5"/>
          <p:cNvSpPr txBox="1"/>
          <p:nvPr>
            <p:ph type="title"/>
          </p:nvPr>
        </p:nvSpPr>
        <p:spPr>
          <a:xfrm>
            <a:off x="438800" y="365125"/>
            <a:ext cx="116034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     </a:t>
            </a: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                      </a:t>
            </a: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Co-progettazione e co-attuazione</a:t>
            </a: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NeXt Community Canvas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" name="Google Shape;323;p45"/>
          <p:cNvSpPr/>
          <p:nvPr/>
        </p:nvSpPr>
        <p:spPr>
          <a:xfrm>
            <a:off x="34150" y="282202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45"/>
          <p:cNvSpPr/>
          <p:nvPr/>
        </p:nvSpPr>
        <p:spPr>
          <a:xfrm>
            <a:off x="4148950" y="282202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45"/>
          <p:cNvSpPr txBox="1"/>
          <p:nvPr/>
        </p:nvSpPr>
        <p:spPr>
          <a:xfrm>
            <a:off x="352025" y="3000700"/>
            <a:ext cx="3279300" cy="15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Obiettivi specifici:</a:t>
            </a:r>
            <a:endParaRPr b="1" i="1" sz="17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perché la comunità esiste? (strettamente collegati al bisogno di partenza)</a:t>
            </a:r>
            <a:endParaRPr b="1" i="1"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6" name="Google Shape;326;p45"/>
          <p:cNvSpPr txBox="1"/>
          <p:nvPr/>
        </p:nvSpPr>
        <p:spPr>
          <a:xfrm>
            <a:off x="4340775" y="2982300"/>
            <a:ext cx="2932500" cy="16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Definizione del successo: </a:t>
            </a:r>
            <a:r>
              <a:rPr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come la comunità definisce il successo?</a:t>
            </a:r>
            <a:endParaRPr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(collegato a obiettivi e all'</a:t>
            </a:r>
            <a:endParaRPr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 idea di sviluppo)</a:t>
            </a:r>
            <a:endParaRPr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7" name="Google Shape;327;p45"/>
          <p:cNvSpPr/>
          <p:nvPr/>
        </p:nvSpPr>
        <p:spPr>
          <a:xfrm>
            <a:off x="8261125" y="283777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45"/>
          <p:cNvSpPr txBox="1"/>
          <p:nvPr/>
        </p:nvSpPr>
        <p:spPr>
          <a:xfrm>
            <a:off x="8513475" y="2992800"/>
            <a:ext cx="3373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Idea di sviluppo: </a:t>
            </a:r>
            <a:endParaRPr b="1" i="1"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quali sono le soluzioni possibili, specificando le attività da realizzare?</a:t>
            </a:r>
            <a:r>
              <a:rPr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17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6"/>
          <p:cNvSpPr txBox="1"/>
          <p:nvPr>
            <p:ph type="title"/>
          </p:nvPr>
        </p:nvSpPr>
        <p:spPr>
          <a:xfrm>
            <a:off x="438800" y="365125"/>
            <a:ext cx="11603400" cy="1700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Co-progettazione e co-attuazione l'identità 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NeXt Community Canvas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4" name="Google Shape;334;p46"/>
          <p:cNvSpPr/>
          <p:nvPr/>
        </p:nvSpPr>
        <p:spPr>
          <a:xfrm>
            <a:off x="1024750" y="282202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46"/>
          <p:cNvSpPr/>
          <p:nvPr/>
        </p:nvSpPr>
        <p:spPr>
          <a:xfrm>
            <a:off x="6358750" y="282202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46"/>
          <p:cNvSpPr txBox="1"/>
          <p:nvPr/>
        </p:nvSpPr>
        <p:spPr>
          <a:xfrm>
            <a:off x="1371600" y="3105800"/>
            <a:ext cx="3279300" cy="15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Valori:</a:t>
            </a:r>
            <a:endParaRPr b="1" i="1" sz="17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che cos'è importante per la </a:t>
            </a:r>
            <a:endParaRPr sz="17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Comunità?</a:t>
            </a:r>
            <a:endParaRPr sz="17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7" name="Google Shape;337;p46"/>
          <p:cNvSpPr txBox="1"/>
          <p:nvPr/>
        </p:nvSpPr>
        <p:spPr>
          <a:xfrm>
            <a:off x="6652875" y="3058500"/>
            <a:ext cx="3279300" cy="17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Farsi riconoscere:</a:t>
            </a:r>
            <a:endParaRPr b="1" i="1" sz="17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Come si esprime la comunità verso l'esterno, </a:t>
            </a:r>
            <a:r>
              <a:rPr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quale immagine</a:t>
            </a:r>
            <a:r>
              <a:rPr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vuole dare del territorio di appartenenza? </a:t>
            </a:r>
            <a:endParaRPr sz="17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7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8" name="Google Shape;338;p46"/>
          <p:cNvCxnSpPr/>
          <p:nvPr/>
        </p:nvCxnSpPr>
        <p:spPr>
          <a:xfrm>
            <a:off x="5155325" y="3831025"/>
            <a:ext cx="835500" cy="15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7"/>
          <p:cNvSpPr txBox="1"/>
          <p:nvPr>
            <p:ph type="title"/>
          </p:nvPr>
        </p:nvSpPr>
        <p:spPr>
          <a:xfrm>
            <a:off x="438800" y="365125"/>
            <a:ext cx="116034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                           Co-gestione e Co-valutazione 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NeXt Community Canvas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p47"/>
          <p:cNvSpPr/>
          <p:nvPr/>
        </p:nvSpPr>
        <p:spPr>
          <a:xfrm>
            <a:off x="34150" y="183142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47"/>
          <p:cNvSpPr/>
          <p:nvPr/>
        </p:nvSpPr>
        <p:spPr>
          <a:xfrm>
            <a:off x="4148950" y="183142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47"/>
          <p:cNvSpPr txBox="1"/>
          <p:nvPr/>
        </p:nvSpPr>
        <p:spPr>
          <a:xfrm>
            <a:off x="275825" y="2010100"/>
            <a:ext cx="3279300" cy="15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Organizzazione:</a:t>
            </a:r>
            <a:endParaRPr b="1" i="1" sz="17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quali sono i referenti che supportano il coordinamento della Comunità? Specificare il meccanismo e la durata della co-gestione)</a:t>
            </a:r>
            <a:endParaRPr sz="17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7" name="Google Shape;347;p47"/>
          <p:cNvSpPr txBox="1"/>
          <p:nvPr/>
        </p:nvSpPr>
        <p:spPr>
          <a:xfrm>
            <a:off x="4416975" y="1991700"/>
            <a:ext cx="2932500" cy="16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Governance:</a:t>
            </a:r>
            <a:endParaRPr b="1" i="1"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Come vengono prese le decisioni all'interno della </a:t>
            </a:r>
            <a:endParaRPr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comunità?</a:t>
            </a:r>
            <a:endParaRPr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8" name="Google Shape;348;p47"/>
          <p:cNvSpPr/>
          <p:nvPr/>
        </p:nvSpPr>
        <p:spPr>
          <a:xfrm>
            <a:off x="8261125" y="177097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47"/>
          <p:cNvSpPr txBox="1"/>
          <p:nvPr/>
        </p:nvSpPr>
        <p:spPr>
          <a:xfrm>
            <a:off x="8513475" y="1849800"/>
            <a:ext cx="33738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Reciprocità:</a:t>
            </a:r>
            <a:endParaRPr b="1" i="1"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quali sono i ruoli e gli impegni all'interno della Comunità per costruire un piano di sviluppo </a:t>
            </a:r>
            <a:endParaRPr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duraturo e stabile nel tempo?</a:t>
            </a:r>
            <a:endParaRPr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0" name="Google Shape;350;p47"/>
          <p:cNvSpPr/>
          <p:nvPr/>
        </p:nvSpPr>
        <p:spPr>
          <a:xfrm>
            <a:off x="4148950" y="411742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47"/>
          <p:cNvSpPr txBox="1"/>
          <p:nvPr/>
        </p:nvSpPr>
        <p:spPr>
          <a:xfrm>
            <a:off x="4264575" y="4122675"/>
            <a:ext cx="3633900" cy="16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Impatto</a:t>
            </a:r>
            <a:r>
              <a:rPr b="1" i="1"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</a:t>
            </a:r>
            <a:endParaRPr b="1" i="1"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Come vengono misurati i benefici sociali e ambientali </a:t>
            </a:r>
            <a:endParaRPr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generati dalla Comunità? (collegato con Bisogni e indicatori BES)</a:t>
            </a:r>
            <a:endParaRPr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55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Impatto</a:t>
            </a:r>
            <a:r>
              <a:rPr lang="es-ES" sz="3550">
                <a:latin typeface="Roboto"/>
                <a:ea typeface="Roboto"/>
                <a:cs typeface="Roboto"/>
                <a:sym typeface="Roboto"/>
              </a:rPr>
              <a:t> </a:t>
            </a:r>
            <a:endParaRPr b="1" i="1" sz="355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55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Misurare i benefici dell'azione comunitaria</a:t>
            </a:r>
            <a:r>
              <a:rPr lang="es-ES" sz="3550">
                <a:latin typeface="Roboto"/>
                <a:ea typeface="Roboto"/>
                <a:cs typeface="Roboto"/>
                <a:sym typeface="Roboto"/>
              </a:rPr>
              <a:t> </a:t>
            </a:r>
            <a:endParaRPr sz="355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48"/>
          <p:cNvSpPr txBox="1"/>
          <p:nvPr>
            <p:ph idx="1" type="body"/>
          </p:nvPr>
        </p:nvSpPr>
        <p:spPr>
          <a:xfrm>
            <a:off x="2427900" y="1368975"/>
            <a:ext cx="9963900" cy="4098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1603248" rtl="0" algn="just">
              <a:lnSpc>
                <a:spcPct val="115000"/>
              </a:lnSpc>
              <a:spcBef>
                <a:spcPts val="4656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100">
                <a:latin typeface="Roboto"/>
                <a:ea typeface="Roboto"/>
                <a:cs typeface="Roboto"/>
                <a:sym typeface="Roboto"/>
              </a:rPr>
              <a:t>Sulla base di questa impostazione formativa</a:t>
            </a:r>
            <a:r>
              <a:rPr lang="es-ES" sz="2100">
                <a:solidFill>
                  <a:srgbClr val="9D9D0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s-ES" sz="2100">
                <a:latin typeface="Roboto"/>
                <a:ea typeface="Roboto"/>
                <a:cs typeface="Roboto"/>
                <a:sym typeface="Roboto"/>
              </a:rPr>
              <a:t>l'impatto del progetto non sarà dato solo dai benefici realizzati dell'idea di sviluppo della Comunità ma anche (e soprattutto) dal miglioramento in termini di benessere sociale e ambientale delle Comunità </a:t>
            </a:r>
            <a:r>
              <a:rPr lang="es-ES" sz="2100">
                <a:solidFill>
                  <a:srgbClr val="555500"/>
                </a:solidFill>
                <a:latin typeface="Roboto"/>
                <a:ea typeface="Roboto"/>
                <a:cs typeface="Roboto"/>
                <a:sym typeface="Roboto"/>
              </a:rPr>
              <a:t>e </a:t>
            </a:r>
            <a:r>
              <a:rPr lang="es-ES" sz="2100">
                <a:latin typeface="Roboto"/>
                <a:ea typeface="Roboto"/>
                <a:cs typeface="Roboto"/>
                <a:sym typeface="Roboto"/>
              </a:rPr>
              <a:t>dei suoi aderenti. 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1588008" rtl="0" algn="just">
              <a:lnSpc>
                <a:spcPct val="115000"/>
              </a:lnSpc>
              <a:spcBef>
                <a:spcPts val="2256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100">
                <a:latin typeface="Roboto"/>
                <a:ea typeface="Roboto"/>
                <a:cs typeface="Roboto"/>
                <a:sym typeface="Roboto"/>
              </a:rPr>
              <a:t>In questo modo sarà valorizzato un percorso di crescita in sostenibilità integrale di tutti gli attori della Comunità che, avendo costruito legami comunitari solidi e aumentato il capitale sociale del territorio. 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1709928" rtl="0" algn="just">
              <a:lnSpc>
                <a:spcPct val="115000"/>
              </a:lnSpc>
              <a:spcBef>
                <a:spcPts val="19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100">
                <a:latin typeface="Roboto"/>
                <a:ea typeface="Roboto"/>
                <a:cs typeface="Roboto"/>
                <a:sym typeface="Roboto"/>
              </a:rPr>
              <a:t>La metodologia che verrà utilizzata per la valutazione multidimensionale del progetto sarà il NeXt Impact 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9"/>
          <p:cNvSpPr txBox="1"/>
          <p:nvPr>
            <p:ph type="title"/>
          </p:nvPr>
        </p:nvSpPr>
        <p:spPr>
          <a:xfrm>
            <a:off x="438800" y="365125"/>
            <a:ext cx="11603400" cy="1700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Selezione e transizione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NeXt Community Canvas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3" name="Google Shape;363;p49"/>
          <p:cNvSpPr/>
          <p:nvPr/>
        </p:nvSpPr>
        <p:spPr>
          <a:xfrm>
            <a:off x="1024750" y="282202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49"/>
          <p:cNvSpPr/>
          <p:nvPr/>
        </p:nvSpPr>
        <p:spPr>
          <a:xfrm>
            <a:off x="6358750" y="2822025"/>
            <a:ext cx="3846900" cy="2002200"/>
          </a:xfrm>
          <a:prstGeom prst="rect">
            <a:avLst/>
          </a:prstGeom>
          <a:noFill/>
          <a:ln cap="flat" cmpd="sng" w="2857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49"/>
          <p:cNvSpPr txBox="1"/>
          <p:nvPr/>
        </p:nvSpPr>
        <p:spPr>
          <a:xfrm>
            <a:off x="1371600" y="3105800"/>
            <a:ext cx="3279300" cy="15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Selezione:</a:t>
            </a:r>
            <a:endParaRPr b="1" i="1" sz="17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come si entra a far parte della comunità (quali caratteristiche sono richieste)?</a:t>
            </a:r>
            <a:endParaRPr sz="17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6" name="Google Shape;366;p49"/>
          <p:cNvSpPr txBox="1"/>
          <p:nvPr/>
        </p:nvSpPr>
        <p:spPr>
          <a:xfrm>
            <a:off x="6652875" y="3058500"/>
            <a:ext cx="3279300" cy="17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Transizione</a:t>
            </a:r>
            <a:r>
              <a:rPr b="1" i="1"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:</a:t>
            </a:r>
            <a:endParaRPr sz="17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rgbClr val="00689D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come fanno i membri a lasciare la comunità (modalità di recesso)?</a:t>
            </a:r>
            <a:endParaRPr sz="17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700">
              <a:solidFill>
                <a:srgbClr val="00689D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7" name="Google Shape;367;p49"/>
          <p:cNvCxnSpPr/>
          <p:nvPr/>
        </p:nvCxnSpPr>
        <p:spPr>
          <a:xfrm>
            <a:off x="5155325" y="3831025"/>
            <a:ext cx="835500" cy="15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0"/>
          <p:cNvSpPr txBox="1"/>
          <p:nvPr>
            <p:ph type="title"/>
          </p:nvPr>
        </p:nvSpPr>
        <p:spPr>
          <a:xfrm>
            <a:off x="3657600" y="365125"/>
            <a:ext cx="34920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Il NeXt Index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3" name="Google Shape;373;p50"/>
          <p:cNvSpPr txBox="1"/>
          <p:nvPr/>
        </p:nvSpPr>
        <p:spPr>
          <a:xfrm>
            <a:off x="804050" y="1660625"/>
            <a:ext cx="103263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Strumento che ha l'obiettivo di valorizzare la capacità del soggetto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comunitario di generare benessere multidimensionale per il territorio,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attraverso l’attivazione di processi di sviluppo sostenibile costruiti in una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logica di rete. Per le Comunità in fase di costituzione si prevede la somministrazione del questionario di Autovalutazione Partecipata a livello individuale.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Per le Comunità già costituite si prevede la somministrazione di unico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questionario di Autovalutazione Partecipata a livello collettivo.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1"/>
          <p:cNvSpPr txBox="1"/>
          <p:nvPr>
            <p:ph type="title"/>
          </p:nvPr>
        </p:nvSpPr>
        <p:spPr>
          <a:xfrm>
            <a:off x="804050" y="60325"/>
            <a:ext cx="90651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Il NeXt Index di Comunità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9" name="Google Shape;379;p51"/>
          <p:cNvSpPr txBox="1"/>
          <p:nvPr/>
        </p:nvSpPr>
        <p:spPr>
          <a:xfrm>
            <a:off x="804050" y="688425"/>
            <a:ext cx="10610100" cy="31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7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4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 La Comunità e la sua organizzazione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 Le persone e le relazioni nella Comunità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3. I rapporti con i beneficiari delle iniziative comunitarie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4. La Comunità e il consumo responsabile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5. I comportamenti della Comunità per la sostenibilità ambientale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6. I comportamenti della Comunità verso il territorio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2"/>
          <p:cNvSpPr txBox="1"/>
          <p:nvPr>
            <p:ph type="title"/>
          </p:nvPr>
        </p:nvSpPr>
        <p:spPr>
          <a:xfrm>
            <a:off x="839820" y="-533400"/>
            <a:ext cx="10637400" cy="1600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8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Focus NeXt Index di Comunità</a:t>
            </a:r>
            <a:endParaRPr b="1" i="1" sz="38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" name="Google Shape;385;p52"/>
          <p:cNvSpPr txBox="1"/>
          <p:nvPr/>
        </p:nvSpPr>
        <p:spPr>
          <a:xfrm>
            <a:off x="725225" y="1277000"/>
            <a:ext cx="4209300" cy="37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52"/>
          <p:cNvSpPr txBox="1"/>
          <p:nvPr/>
        </p:nvSpPr>
        <p:spPr>
          <a:xfrm>
            <a:off x="756750" y="1418900"/>
            <a:ext cx="49818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Il NeXt Index,  come processo di autovalutazione partecipata, rappresenta una misura fondamentale per risparmiare tempo e risorse e per aumentare la propria capacità di creare alleanze e percorsi di sviluppo locale;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 livello di misurazione della sostenibilità comune a tutti i soggetti di una comunità garantisce di aumentare la capacità di generare impatti positivi e misurabili nel territorio di riferimento;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Il processo di valutazione è il primo passo per realizzare un percorso efficace e duraturo di amministrazione condivisa.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7" name="Google Shape;387;p52"/>
          <p:cNvSpPr/>
          <p:nvPr/>
        </p:nvSpPr>
        <p:spPr>
          <a:xfrm>
            <a:off x="641125" y="1347950"/>
            <a:ext cx="4981800" cy="3799500"/>
          </a:xfrm>
          <a:prstGeom prst="rect">
            <a:avLst/>
          </a:prstGeom>
          <a:noFill/>
          <a:ln cap="flat" cmpd="sng" w="9525">
            <a:solidFill>
              <a:srgbClr val="70AD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8" name="Google Shape;388;p52" title="Cruscotto_NextIndex_fqts (1)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0800" y="1277000"/>
            <a:ext cx="4706697" cy="392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8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Il Patto di Comunità</a:t>
            </a:r>
            <a:r>
              <a:rPr b="1" i="1" lang="es-ES" sz="38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® </a:t>
            </a:r>
            <a:endParaRPr/>
          </a:p>
        </p:txBody>
      </p:sp>
      <p:sp>
        <p:nvSpPr>
          <p:cNvPr id="394" name="Google Shape;394;p53"/>
          <p:cNvSpPr txBox="1"/>
          <p:nvPr/>
        </p:nvSpPr>
        <p:spPr>
          <a:xfrm>
            <a:off x="725125" y="1474075"/>
            <a:ext cx="10515600" cy="32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Il Patto Comunità</a:t>
            </a: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® </a:t>
            </a: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è lo strumento che formalizza il percorso </a:t>
            </a: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 co-programmazione e co-progettazione per la sostenibilità integrale di un territorio: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cittadini, gruppi informali, realtà associative: insieme si definiscono bisogni, strategie e linee d’azione condivise dove le diverse competenze, esperienze e capacità dei soggetti coinvolti vengono valorizzate per raggiungere il Bene Comune.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2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4"/>
          <p:cNvSpPr txBox="1"/>
          <p:nvPr>
            <p:ph type="ctrTitle"/>
          </p:nvPr>
        </p:nvSpPr>
        <p:spPr>
          <a:xfrm>
            <a:off x="1524000" y="8937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I PATTI DI COLLABORAZIONE per la cura dei beni comuni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0" name="Google Shape;400;p54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29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L’accordo tra cittadini attivi e soggetti pubblici</a:t>
            </a:r>
            <a:endParaRPr sz="2900">
              <a:solidFill>
                <a:srgbClr val="00689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5"/>
          <p:cNvSpPr txBox="1"/>
          <p:nvPr>
            <p:ph type="title"/>
          </p:nvPr>
        </p:nvSpPr>
        <p:spPr>
          <a:xfrm>
            <a:off x="838200" y="1365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Introduzione al Patto di Collaborazione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6" name="Google Shape;406;p55"/>
          <p:cNvSpPr txBox="1"/>
          <p:nvPr>
            <p:ph idx="1" type="body"/>
          </p:nvPr>
        </p:nvSpPr>
        <p:spPr>
          <a:xfrm>
            <a:off x="838200" y="12922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2300">
                <a:latin typeface="Roboto"/>
                <a:ea typeface="Roboto"/>
                <a:cs typeface="Roboto"/>
                <a:sym typeface="Roboto"/>
              </a:rPr>
              <a:t>Il Patto di collaborazione nasce dall'iniziativa di Labsus – Laboratorio per la Sussidiarietà, un'organizzazione italiana che promuove la collaborazione tra cittadini e istituzioni per la gestione condivisa dei beni comuni. Ispirato ai principi di sussidiarietà e responsabilità condivisa, il Patto si inserisce in un contesto sociale e normativo in cui l'interesse generale e la partecipazione civica assumono un ruolo centrale. Labsus promuove questi accordi per facilitare la cooperazione tra pubblico e privato, valorizzando le risorse e le competenze dei cittadini nella cura </a:t>
            </a:r>
            <a:r>
              <a:rPr b="1" i="1" lang="es-ES" sz="23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dei beni comuni</a:t>
            </a:r>
            <a:r>
              <a:rPr lang="es-ES" sz="230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s-ES" sz="2300">
                <a:latin typeface="Roboto"/>
                <a:ea typeface="Roboto"/>
                <a:cs typeface="Roboto"/>
                <a:sym typeface="Roboto"/>
              </a:rPr>
              <a:t>in un quadro di trasparenza e fiducia reciproca.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7" name="Google Shape;407;p55"/>
          <p:cNvSpPr txBox="1"/>
          <p:nvPr/>
        </p:nvSpPr>
        <p:spPr>
          <a:xfrm>
            <a:off x="8915400" y="510540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6"/>
          <p:cNvSpPr txBox="1"/>
          <p:nvPr>
            <p:ph type="title"/>
          </p:nvPr>
        </p:nvSpPr>
        <p:spPr>
          <a:xfrm>
            <a:off x="775125" y="91850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Definizione di bene comune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Commissione Rodotà</a:t>
            </a:r>
            <a:endParaRPr b="1" i="1" sz="34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3" name="Google Shape;413;p56"/>
          <p:cNvSpPr txBox="1"/>
          <p:nvPr/>
        </p:nvSpPr>
        <p:spPr>
          <a:xfrm>
            <a:off x="914400" y="1418900"/>
            <a:ext cx="10657500" cy="40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Utilità per i diritti fondamentali </a:t>
            </a: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 beni comuni sono risorse che esprimono un'utilità essenziale per l’esercizio dei diritti fondamentali e per il libero sviluppo della persona.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Tutela giuridica </a:t>
            </a: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Questi beni devono essere tutelati e salvaguardati dal sistema giuridico, garantendo l’accesso anche alle generazioni future.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Fruizione collettiva </a:t>
            </a: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Possono essere gestiti da persone giuridiche, sia pubbliche che private, ma la loro fruizione deve restare garantita per la collettività.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56"/>
          <p:cNvSpPr txBox="1"/>
          <p:nvPr/>
        </p:nvSpPr>
        <p:spPr>
          <a:xfrm>
            <a:off x="8991600" y="510540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7"/>
          <p:cNvSpPr txBox="1"/>
          <p:nvPr>
            <p:ph type="title"/>
          </p:nvPr>
        </p:nvSpPr>
        <p:spPr>
          <a:xfrm>
            <a:off x="775125" y="168050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Definizione di bene comune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2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Labsus oltre la commissione Rodotà</a:t>
            </a:r>
            <a:endParaRPr b="1" i="1" sz="32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0" name="Google Shape;420;p57"/>
          <p:cNvSpPr txBox="1"/>
          <p:nvPr/>
        </p:nvSpPr>
        <p:spPr>
          <a:xfrm>
            <a:off x="409900" y="1426775"/>
            <a:ext cx="11540400" cy="36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boto"/>
              <a:buChar char="➢"/>
            </a:pP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Dietro ogni bene comune c’è sempre una </a:t>
            </a:r>
            <a:r>
              <a:rPr lang="es-ES" sz="2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comunità</a:t>
            </a: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che, prendendosene cura, si identifica con quel bene;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000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boto"/>
              <a:buChar char="➢"/>
            </a:pP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Il legame tra comunità e beni comuni costruisce, rafforza e alimenta i</a:t>
            </a:r>
            <a:r>
              <a:rPr lang="es-ES" sz="2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 legami sociali</a:t>
            </a: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;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000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boto"/>
              <a:buChar char="➢"/>
            </a:pP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Individuare i beni comuni significa riconoscerli. Il loro riconoscimento è dato  dall’esercizio di una </a:t>
            </a:r>
            <a:r>
              <a:rPr lang="es-ES" sz="2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responsabilità condivisa</a:t>
            </a: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57"/>
          <p:cNvSpPr txBox="1"/>
          <p:nvPr/>
        </p:nvSpPr>
        <p:spPr>
          <a:xfrm>
            <a:off x="9732575" y="5113275"/>
            <a:ext cx="1863000" cy="1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8"/>
          <p:cNvSpPr txBox="1"/>
          <p:nvPr>
            <p:ph type="title"/>
          </p:nvPr>
        </p:nvSpPr>
        <p:spPr>
          <a:xfrm>
            <a:off x="838200" y="-9207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Il </a:t>
            </a: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Patto di Collaborazione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7" name="Google Shape;427;p58"/>
          <p:cNvSpPr txBox="1"/>
          <p:nvPr>
            <p:ph idx="1" type="body"/>
          </p:nvPr>
        </p:nvSpPr>
        <p:spPr>
          <a:xfrm>
            <a:off x="838200" y="9874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-ES">
                <a:latin typeface="Roboto"/>
                <a:ea typeface="Roboto"/>
                <a:cs typeface="Roboto"/>
                <a:sym typeface="Roboto"/>
              </a:rPr>
              <a:t>Il Patto di collaborazione è un accordo tra cittadini attivi e un ente pubblico, che stabilisce i termini per collaborare nella cura dei beni comuni, siano essi materiali o immateriali. Esso definisce: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Roboto"/>
              <a:buChar char="•"/>
            </a:pPr>
            <a:r>
              <a:rPr lang="es-ES">
                <a:latin typeface="Roboto"/>
                <a:ea typeface="Roboto"/>
                <a:cs typeface="Roboto"/>
                <a:sym typeface="Roboto"/>
              </a:rPr>
              <a:t>il bene comune da tutelare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•"/>
            </a:pPr>
            <a:r>
              <a:rPr lang="es-ES">
                <a:latin typeface="Roboto"/>
                <a:ea typeface="Roboto"/>
                <a:cs typeface="Roboto"/>
                <a:sym typeface="Roboto"/>
              </a:rPr>
              <a:t>gli obiettivi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•"/>
            </a:pPr>
            <a:r>
              <a:rPr lang="es-ES">
                <a:latin typeface="Roboto"/>
                <a:ea typeface="Roboto"/>
                <a:cs typeface="Roboto"/>
                <a:sym typeface="Roboto"/>
              </a:rPr>
              <a:t>l'interesse collettivo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•"/>
            </a:pPr>
            <a:r>
              <a:rPr lang="es-ES">
                <a:latin typeface="Roboto"/>
                <a:ea typeface="Roboto"/>
                <a:cs typeface="Roboto"/>
                <a:sym typeface="Roboto"/>
              </a:rPr>
              <a:t>le capacità, competenze e risorse messe a disposizione dai firmatari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•"/>
            </a:pPr>
            <a:r>
              <a:rPr lang="es-ES">
                <a:latin typeface="Roboto"/>
                <a:ea typeface="Roboto"/>
                <a:cs typeface="Roboto"/>
                <a:sym typeface="Roboto"/>
              </a:rPr>
              <a:t>la durata dell’accordo e le rispettive responsabilità.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8" name="Google Shape;428;p58"/>
          <p:cNvSpPr txBox="1"/>
          <p:nvPr/>
        </p:nvSpPr>
        <p:spPr>
          <a:xfrm>
            <a:off x="10105700" y="5144825"/>
            <a:ext cx="16869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Patti di collaborazione: 5 passaggi fondamentali</a:t>
            </a:r>
            <a:r>
              <a:rPr lang="es-ES" sz="2000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4" name="Google Shape;434;p5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800"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35" name="Google Shape;435;p59"/>
          <p:cNvSpPr/>
          <p:nvPr/>
        </p:nvSpPr>
        <p:spPr>
          <a:xfrm>
            <a:off x="545290" y="2061510"/>
            <a:ext cx="1475700" cy="25266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700" u="none" cap="none" strike="noStrike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L’adozione del Regolamento per la cura dei beni comuni</a:t>
            </a:r>
            <a:endParaRPr b="1" i="0" sz="1700" u="none" cap="none" strike="noStrike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36" name="Google Shape;436;p59"/>
          <p:cNvSpPr/>
          <p:nvPr/>
        </p:nvSpPr>
        <p:spPr>
          <a:xfrm>
            <a:off x="2522650" y="2085755"/>
            <a:ext cx="1395000" cy="2526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700" u="none" cap="none" strike="noStrike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La Creazione di un Ufficio che possa gestire il rapporto con i cittadini</a:t>
            </a:r>
            <a:endParaRPr b="1" i="0" sz="1700" u="none" cap="none" strike="noStrike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37" name="Google Shape;437;p59"/>
          <p:cNvSpPr/>
          <p:nvPr/>
        </p:nvSpPr>
        <p:spPr>
          <a:xfrm>
            <a:off x="4702063" y="2099425"/>
            <a:ext cx="1395000" cy="2526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700" u="none" cap="none" strike="noStrike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La creazione di uno spazio sul sito istituzionale del Comune</a:t>
            </a:r>
            <a:endParaRPr b="1" i="0" sz="1700" u="none" cap="none" strike="noStrike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38" name="Google Shape;438;p59"/>
          <p:cNvSpPr/>
          <p:nvPr/>
        </p:nvSpPr>
        <p:spPr>
          <a:xfrm>
            <a:off x="6956750" y="2061500"/>
            <a:ext cx="1591500" cy="25266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700" u="none" cap="none" strike="noStrike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La co-progettazione</a:t>
            </a:r>
            <a:endParaRPr b="1" i="0" sz="1700" u="none" cap="none" strike="noStrike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39" name="Google Shape;439;p59"/>
          <p:cNvSpPr/>
          <p:nvPr/>
        </p:nvSpPr>
        <p:spPr>
          <a:xfrm>
            <a:off x="9672087" y="2085755"/>
            <a:ext cx="1591500" cy="2526600"/>
          </a:xfrm>
          <a:prstGeom prst="roundRect">
            <a:avLst>
              <a:gd fmla="val 16667" name="adj"/>
            </a:avLst>
          </a:prstGeom>
          <a:solidFill>
            <a:srgbClr val="C9DE00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700" u="none" cap="none" strike="noStrike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La costruzione del Patto di collaborazione</a:t>
            </a:r>
            <a:endParaRPr b="1" i="0" sz="1700" u="none" cap="none" strike="noStrike">
              <a:solidFill>
                <a:srgbClr val="FFFFFF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40" name="Google Shape;440;p59"/>
          <p:cNvSpPr/>
          <p:nvPr/>
        </p:nvSpPr>
        <p:spPr>
          <a:xfrm>
            <a:off x="4" y="3120962"/>
            <a:ext cx="480000" cy="407700"/>
          </a:xfrm>
          <a:prstGeom prst="ellipse">
            <a:avLst/>
          </a:prstGeom>
          <a:solidFill>
            <a:srgbClr val="00689D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800" u="none" cap="none" strike="noStrike">
                <a:solidFill>
                  <a:srgbClr val="FFFFFF"/>
                </a:solidFill>
                <a:highlight>
                  <a:schemeClr val="dk2"/>
                </a:highlight>
                <a:latin typeface="Darker Grotesque"/>
                <a:ea typeface="Darker Grotesque"/>
                <a:cs typeface="Darker Grotesque"/>
                <a:sym typeface="Darker Grotesque"/>
              </a:rPr>
              <a:t>1</a:t>
            </a:r>
            <a:endParaRPr>
              <a:highlight>
                <a:schemeClr val="dk2"/>
              </a:highlight>
            </a:endParaRPr>
          </a:p>
        </p:txBody>
      </p:sp>
      <p:sp>
        <p:nvSpPr>
          <p:cNvPr id="441" name="Google Shape;441;p59"/>
          <p:cNvSpPr/>
          <p:nvPr/>
        </p:nvSpPr>
        <p:spPr>
          <a:xfrm>
            <a:off x="2021007" y="3046472"/>
            <a:ext cx="480000" cy="407700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800" u="none" cap="none" strike="noStrike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2</a:t>
            </a:r>
            <a:endParaRPr/>
          </a:p>
        </p:txBody>
      </p:sp>
      <p:sp>
        <p:nvSpPr>
          <p:cNvPr id="442" name="Google Shape;442;p59"/>
          <p:cNvSpPr/>
          <p:nvPr/>
        </p:nvSpPr>
        <p:spPr>
          <a:xfrm>
            <a:off x="4069851" y="2969098"/>
            <a:ext cx="480000" cy="407700"/>
          </a:xfrm>
          <a:prstGeom prst="ellipse">
            <a:avLst/>
          </a:prstGeom>
          <a:solidFill>
            <a:schemeClr val="accent5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800" u="none" cap="none" strike="noStrike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3</a:t>
            </a:r>
            <a:endParaRPr/>
          </a:p>
        </p:txBody>
      </p:sp>
      <p:sp>
        <p:nvSpPr>
          <p:cNvPr id="443" name="Google Shape;443;p59"/>
          <p:cNvSpPr/>
          <p:nvPr/>
        </p:nvSpPr>
        <p:spPr>
          <a:xfrm>
            <a:off x="6357674" y="2969103"/>
            <a:ext cx="480000" cy="407700"/>
          </a:xfrm>
          <a:prstGeom prst="ellipse">
            <a:avLst/>
          </a:prstGeom>
          <a:solidFill>
            <a:schemeClr val="accent6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800" u="none" cap="none" strike="noStrike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4</a:t>
            </a:r>
            <a:endParaRPr/>
          </a:p>
        </p:txBody>
      </p:sp>
      <p:sp>
        <p:nvSpPr>
          <p:cNvPr id="444" name="Google Shape;444;p59"/>
          <p:cNvSpPr/>
          <p:nvPr/>
        </p:nvSpPr>
        <p:spPr>
          <a:xfrm>
            <a:off x="9008733" y="2969098"/>
            <a:ext cx="480000" cy="407700"/>
          </a:xfrm>
          <a:prstGeom prst="ellipse">
            <a:avLst/>
          </a:prstGeom>
          <a:solidFill>
            <a:srgbClr val="C9DE00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800" u="none" cap="none" strike="noStrike">
                <a:solidFill>
                  <a:srgbClr val="FFFFFF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5</a:t>
            </a:r>
            <a:endParaRPr/>
          </a:p>
        </p:txBody>
      </p:sp>
      <p:sp>
        <p:nvSpPr>
          <p:cNvPr id="445" name="Google Shape;445;p59"/>
          <p:cNvSpPr txBox="1"/>
          <p:nvPr/>
        </p:nvSpPr>
        <p:spPr>
          <a:xfrm>
            <a:off x="10151725" y="5155325"/>
            <a:ext cx="11442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6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-48006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ct val="100000"/>
              <a:buFont typeface="Roboto"/>
              <a:buAutoNum type="arabicPeriod"/>
            </a:pP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L’adozione del Regolamento per la cura dei Beni Comuni</a:t>
            </a:r>
            <a:r>
              <a:rPr b="1" i="1" lang="es-ES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i="1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1" name="Google Shape;451;p60"/>
          <p:cNvSpPr txBox="1"/>
          <p:nvPr/>
        </p:nvSpPr>
        <p:spPr>
          <a:xfrm>
            <a:off x="283775" y="1749975"/>
            <a:ext cx="11587800" cy="34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Char char="➢"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Il primo passo è l’adozione del Regolamento per la cura dei beni comuni: una cornice indispensabile di regole che facilitano l’applicazione del principio di sussidiarietà.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Char char="➢"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L’adozione del Regolamento deve essere il più possibile un processo nella comunità, che vede coinvolti i soggetti istituzionali (organi politici e tecnici) e la comunità, attraverso la realizzazione di incontri pubblici e laboratori.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2" name="Google Shape;452;p60"/>
          <p:cNvSpPr txBox="1"/>
          <p:nvPr/>
        </p:nvSpPr>
        <p:spPr>
          <a:xfrm>
            <a:off x="9485575" y="5136925"/>
            <a:ext cx="17658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1"/>
          <p:cNvSpPr txBox="1"/>
          <p:nvPr/>
        </p:nvSpPr>
        <p:spPr>
          <a:xfrm>
            <a:off x="283775" y="1749975"/>
            <a:ext cx="11587800" cy="34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 modalità per creare questo ufficio possono essere diverse: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★"/>
            </a:pPr>
            <a:r>
              <a:rPr lang="es-E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creare uno sportello come luogo di accoglienza della proposta, che poi la inoltra all’area di competenza per la costruzione  del Patto. 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★"/>
            </a:pPr>
            <a:r>
              <a:rPr lang="es-E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costruire un ufficio capace di gestire l’intera fase di costruzione del patto, in particolare la co-progettazione.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★"/>
            </a:pPr>
            <a:r>
              <a:rPr lang="es-E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gestione dell’ufficio con un Patto di collaborazione: la titolarità dell’ufficio resta affidata ad un funzionario dell’ente locale, mentre l’apertura dello sportello è affidata ai cittadini forma ibrida. 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8" name="Google Shape;458;p61"/>
          <p:cNvSpPr txBox="1"/>
          <p:nvPr/>
        </p:nvSpPr>
        <p:spPr>
          <a:xfrm>
            <a:off x="9354200" y="5100150"/>
            <a:ext cx="17658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61"/>
          <p:cNvSpPr txBox="1"/>
          <p:nvPr/>
        </p:nvSpPr>
        <p:spPr>
          <a:xfrm>
            <a:off x="630625" y="131375"/>
            <a:ext cx="10956900" cy="13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2. La Creazione di un Ufficio che possa gestire il rapporto con i cittadini</a:t>
            </a:r>
            <a:endParaRPr b="1" i="1" sz="44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62"/>
          <p:cNvSpPr txBox="1"/>
          <p:nvPr/>
        </p:nvSpPr>
        <p:spPr>
          <a:xfrm>
            <a:off x="283775" y="1902375"/>
            <a:ext cx="11587800" cy="34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 creazione di uno</a:t>
            </a:r>
            <a:r>
              <a:rPr lang="es-ES" sz="18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b="1" i="1" lang="es-ES" sz="2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spazio informativo</a:t>
            </a: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intende garantire la massima</a:t>
            </a:r>
            <a:r>
              <a:rPr lang="es-ES" sz="18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b="1" i="1" lang="es-ES" sz="2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partecipazione</a:t>
            </a:r>
            <a:r>
              <a:rPr lang="es-ES" sz="18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 l’assoluta</a:t>
            </a:r>
            <a:r>
              <a:rPr lang="es-ES" sz="18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b="1" i="1" lang="es-ES" sz="2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trasparenza</a:t>
            </a: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nella relazione con i cittadini. È uno degli elementi determinanti per favorire la diffusione del modello di amministrazione condivisa e dei principi, non solo giuridici, ma anche culturali, necessari per favorire la collaborazione.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5" name="Google Shape;465;p62"/>
          <p:cNvSpPr txBox="1"/>
          <p:nvPr/>
        </p:nvSpPr>
        <p:spPr>
          <a:xfrm>
            <a:off x="9506600" y="5100150"/>
            <a:ext cx="17658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62"/>
          <p:cNvSpPr txBox="1"/>
          <p:nvPr/>
        </p:nvSpPr>
        <p:spPr>
          <a:xfrm>
            <a:off x="630625" y="131375"/>
            <a:ext cx="10956900" cy="13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La creazione di uno spazio sul sito istituzionale del Comune</a:t>
            </a:r>
            <a:endParaRPr b="1" i="1" sz="44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3"/>
          <p:cNvSpPr txBox="1"/>
          <p:nvPr/>
        </p:nvSpPr>
        <p:spPr>
          <a:xfrm>
            <a:off x="302100" y="1355850"/>
            <a:ext cx="11587800" cy="34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 co-progettazione rappresenta il</a:t>
            </a:r>
            <a:r>
              <a:rPr b="1" i="1" lang="es-ES" sz="27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 cuore del Patto di collaborazione</a:t>
            </a:r>
            <a:r>
              <a:rPr lang="es-ES" sz="18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. </a:t>
            </a: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È la fase in cui le istituzioni e i cittadini attivi, a partire da una proposta e in relazione ad un bene comune specifico, definiscono le azioni di cura, l’interesse generale tutelato dal patto, gli impegni reciproci, le responsabilità. È qui che prende vita il principio che caratterizza il patto rispetto a tutti gli altri atti della pubblica amministrazione:</a:t>
            </a:r>
            <a:r>
              <a:rPr lang="es-ES" sz="18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b="1" i="1" lang="es-ES" sz="27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la definizione congiunta di quello che è l’interesse generale nel caso specifico.</a:t>
            </a:r>
            <a:endParaRPr b="1" i="1" sz="27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72" name="Google Shape;472;p63"/>
          <p:cNvSpPr txBox="1"/>
          <p:nvPr/>
        </p:nvSpPr>
        <p:spPr>
          <a:xfrm>
            <a:off x="9506600" y="5100150"/>
            <a:ext cx="17658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63"/>
          <p:cNvSpPr txBox="1"/>
          <p:nvPr/>
        </p:nvSpPr>
        <p:spPr>
          <a:xfrm>
            <a:off x="630625" y="131375"/>
            <a:ext cx="10956900" cy="13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La co-progettazione</a:t>
            </a:r>
            <a:endParaRPr b="1" i="1" sz="44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4"/>
          <p:cNvSpPr txBox="1"/>
          <p:nvPr/>
        </p:nvSpPr>
        <p:spPr>
          <a:xfrm>
            <a:off x="302100" y="1432050"/>
            <a:ext cx="11587800" cy="34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Il patto di collaborazione deve configurarsi come la rappresentazione finale del processo di amministrazione condivisa. Il Patto è prodotto da un processo di co-progettazione:</a:t>
            </a:r>
            <a:r>
              <a:rPr b="1" i="1" lang="es-ES" sz="2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 luogo di confronto</a:t>
            </a: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tra ente pubblico e cittadinanza attiva, dove si concretizza il principio di sussidiarietà, attraverso il quale costruire un rapporto di fiducia (compartecipazione delle parti). Non un semplice atto formale e burocratico, ma l’esito di una</a:t>
            </a:r>
            <a:r>
              <a:rPr lang="es-ES" sz="18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b="1" i="1" lang="es-ES" sz="2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relazione di condivisione</a:t>
            </a:r>
            <a:r>
              <a:rPr b="1" lang="es-ES" sz="18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cui si riconoscano tutti gli attori coinvolti. </a:t>
            </a:r>
            <a:endParaRPr sz="18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79" name="Google Shape;479;p64"/>
          <p:cNvSpPr txBox="1"/>
          <p:nvPr/>
        </p:nvSpPr>
        <p:spPr>
          <a:xfrm>
            <a:off x="9506600" y="5100150"/>
            <a:ext cx="17658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64"/>
          <p:cNvSpPr txBox="1"/>
          <p:nvPr/>
        </p:nvSpPr>
        <p:spPr>
          <a:xfrm>
            <a:off x="630625" y="-21025"/>
            <a:ext cx="10956900" cy="13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La costruzione del Patto di collaborazione</a:t>
            </a:r>
            <a:endParaRPr b="1" i="1" sz="44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5"/>
          <p:cNvSpPr txBox="1"/>
          <p:nvPr/>
        </p:nvSpPr>
        <p:spPr>
          <a:xfrm>
            <a:off x="302100" y="1432050"/>
            <a:ext cx="11587800" cy="34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Sono essenziali almeno un rappresentante dell’</a:t>
            </a:r>
            <a:r>
              <a:rPr b="1" i="1" lang="es-ES" sz="2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ente pubblico</a:t>
            </a: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e un</a:t>
            </a:r>
            <a:r>
              <a:rPr b="1" i="1" lang="es-ES" sz="2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 cittadino attivo</a:t>
            </a:r>
            <a:r>
              <a:rPr lang="es-ES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 I soggetti istituzionali chiamati a sottoscrivere un patto di collaborazione possono essere più di uno a seconda dell’oggetto del patto, della proprietà del bene, delle azioni di cura previste, delle forme di sostegno, dell’interesse generale tutelato.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86" name="Google Shape;486;p65"/>
          <p:cNvSpPr txBox="1"/>
          <p:nvPr/>
        </p:nvSpPr>
        <p:spPr>
          <a:xfrm>
            <a:off x="9506600" y="5100150"/>
            <a:ext cx="17658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65"/>
          <p:cNvSpPr txBox="1"/>
          <p:nvPr/>
        </p:nvSpPr>
        <p:spPr>
          <a:xfrm>
            <a:off x="630625" y="-21025"/>
            <a:ext cx="10956900" cy="13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Gli elementi essenziali del Patto di Collaborazione 1/5</a:t>
            </a:r>
            <a:endParaRPr b="1" i="1" sz="44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66"/>
          <p:cNvSpPr txBox="1"/>
          <p:nvPr/>
        </p:nvSpPr>
        <p:spPr>
          <a:xfrm>
            <a:off x="302100" y="1432050"/>
            <a:ext cx="11587800" cy="43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 distinzione principale è quella tra </a:t>
            </a:r>
            <a:r>
              <a:rPr b="1" i="1" lang="es-ES" sz="2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beni materiali e beni immateriali:</a:t>
            </a: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quasi sempre la cura di un bene materiale ha come effetto anche la cura di un bene immateriale. Soprattutto nei patti ordinari, a volte, non sono consapevoli nemmeno i promotori del patto stesso, in particolare se si tratta di cittadini singoli, dell’importanza e degli effetti delle loro azioni di cura. </a:t>
            </a: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relazione al bene comune oggetto di un patto complesso può essere</a:t>
            </a:r>
            <a:r>
              <a:rPr b="1" i="1" lang="es-ES" sz="2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 importante far conoscere la storia del bene</a:t>
            </a: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per capire come si è formata e attivata la comunità di riferimento, quali relazioni (anche conflittuali) si sono sviluppate con le istituzioni e come si sono evolute attraverso il patto e gli obiettivi di cura condivisa.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93" name="Google Shape;493;p66"/>
          <p:cNvSpPr txBox="1"/>
          <p:nvPr/>
        </p:nvSpPr>
        <p:spPr>
          <a:xfrm>
            <a:off x="9506600" y="5100150"/>
            <a:ext cx="17658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66"/>
          <p:cNvSpPr txBox="1"/>
          <p:nvPr/>
        </p:nvSpPr>
        <p:spPr>
          <a:xfrm>
            <a:off x="630625" y="-21025"/>
            <a:ext cx="10956900" cy="13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Gli elementi essenziali del Patto di Collaborazione </a:t>
            </a:r>
            <a:r>
              <a:rPr b="1" i="1" lang="es-ES" sz="440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b="1" i="1" lang="es-ES" sz="440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/5</a:t>
            </a:r>
            <a:endParaRPr b="1" i="1" sz="44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67"/>
          <p:cNvSpPr txBox="1"/>
          <p:nvPr/>
        </p:nvSpPr>
        <p:spPr>
          <a:xfrm>
            <a:off x="302100" y="1432050"/>
            <a:ext cx="11587800" cy="43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 il patto è il cuore del regolamento, l’interesse generale tutelato può essere considerato il </a:t>
            </a:r>
            <a:r>
              <a:rPr b="1" i="1" lang="es-ES" sz="2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cuore di un patto di collaborazione.</a:t>
            </a: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Contribuiscono a definirlo gli obiettivi, le azioni, gli impegni assunti ma è allo stesso tempo qualcosa in più in quanto elemento determinante per l’applicazione del principio di sussidiarietà e costruzione di un rapporto paritario da cittadini e istituzioni basato, cioè sulla </a:t>
            </a:r>
            <a:r>
              <a:rPr b="1" i="1" lang="es-ES" sz="2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fiducia e corresponsabilità</a:t>
            </a: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e non sul potere e autorità. 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 domanda chiave è se tutto quello che il patto prevede va nella direzione dell’interesse dei sottoscrittori o nell’interesse della comunità di riferimento.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00" name="Google Shape;500;p67"/>
          <p:cNvSpPr txBox="1"/>
          <p:nvPr/>
        </p:nvSpPr>
        <p:spPr>
          <a:xfrm>
            <a:off x="9506600" y="5100150"/>
            <a:ext cx="17658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67"/>
          <p:cNvSpPr txBox="1"/>
          <p:nvPr/>
        </p:nvSpPr>
        <p:spPr>
          <a:xfrm>
            <a:off x="630625" y="-21025"/>
            <a:ext cx="10956900" cy="13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Gli elementi essenziali del Patto di Collaborazione </a:t>
            </a:r>
            <a:r>
              <a:rPr b="1" i="1" lang="es-ES" sz="440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r>
              <a:rPr b="1" i="1" lang="es-ES" sz="440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/5</a:t>
            </a:r>
            <a:endParaRPr b="1" i="1" sz="44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68"/>
          <p:cNvSpPr txBox="1"/>
          <p:nvPr/>
        </p:nvSpPr>
        <p:spPr>
          <a:xfrm>
            <a:off x="302100" y="1432050"/>
            <a:ext cx="11587800" cy="43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 forme di sostegno da parte della pubblica amministrazione possono essere le più varie, molto spesso possono non essere di natura economica. 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Oltre che in relazione agli obiettivi di un patto, le forme di sostegno e la loro varietà possono rappresentare un</a:t>
            </a:r>
            <a:r>
              <a:rPr lang="es-ES" sz="16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 </a:t>
            </a:r>
            <a:r>
              <a:rPr b="1" i="1" lang="es-ES" sz="2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indicatore del livello e della qualità della relazione tra istituzione e cittadini. </a:t>
            </a:r>
            <a:endParaRPr b="1" i="1" sz="24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Il patto, a differenza di altre tipologie di patti della P.A., postula la creazione di una relazione anche tra i sottoscrittori finalizzata a comuni impegni e obiettivi che devono vedere tutti i soggetti coinvolti.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07" name="Google Shape;507;p68"/>
          <p:cNvSpPr txBox="1"/>
          <p:nvPr/>
        </p:nvSpPr>
        <p:spPr>
          <a:xfrm>
            <a:off x="9506600" y="5100150"/>
            <a:ext cx="17658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68"/>
          <p:cNvSpPr txBox="1"/>
          <p:nvPr/>
        </p:nvSpPr>
        <p:spPr>
          <a:xfrm>
            <a:off x="630625" y="-21025"/>
            <a:ext cx="10956900" cy="13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Gli elementi essenziali del Patto di Collaborazione </a:t>
            </a:r>
            <a:r>
              <a:rPr b="1" i="1" lang="es-ES" sz="440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b="1" i="1" lang="es-ES" sz="440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/5</a:t>
            </a:r>
            <a:endParaRPr b="1" i="1" sz="44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69"/>
          <p:cNvSpPr txBox="1"/>
          <p:nvPr/>
        </p:nvSpPr>
        <p:spPr>
          <a:xfrm>
            <a:off x="302100" y="1813050"/>
            <a:ext cx="11587800" cy="43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Quanto definito in ogni patto di collaborazione è</a:t>
            </a:r>
            <a:r>
              <a:rPr b="1" i="1" lang="es-ES" sz="2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 espressione delle storie delle persone che lo sottoscrivono</a:t>
            </a:r>
            <a:r>
              <a:rPr lang="es-ES" sz="2000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.</a:t>
            </a: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Conoscere e far conoscere quelle storie contribuisce a trasmettere il senso più profondo</a:t>
            </a:r>
            <a:r>
              <a:rPr b="1" i="1" lang="es-ES" sz="2700">
                <a:solidFill>
                  <a:srgbClr val="00689D"/>
                </a:solidFill>
                <a:latin typeface="Roboto"/>
                <a:ea typeface="Roboto"/>
                <a:cs typeface="Roboto"/>
                <a:sym typeface="Roboto"/>
              </a:rPr>
              <a:t> di un determinato patto</a:t>
            </a: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 replicabilità di un patto in un altro territorio in relazione ad una stessa tipologia di bene comune può essere più semplice se si conoscono le persone e la loro storia.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14" name="Google Shape;514;p69"/>
          <p:cNvSpPr txBox="1"/>
          <p:nvPr/>
        </p:nvSpPr>
        <p:spPr>
          <a:xfrm>
            <a:off x="9506600" y="5100150"/>
            <a:ext cx="17658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69"/>
          <p:cNvSpPr txBox="1"/>
          <p:nvPr/>
        </p:nvSpPr>
        <p:spPr>
          <a:xfrm>
            <a:off x="630625" y="-21025"/>
            <a:ext cx="10956900" cy="13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Gli elementi essenziali del Patto di Collaborazione </a:t>
            </a:r>
            <a:r>
              <a:rPr b="1" i="1" lang="es-ES" sz="440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r>
              <a:rPr b="1" i="1" lang="es-ES" sz="440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/5</a:t>
            </a:r>
            <a:endParaRPr b="1" i="1" sz="44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70"/>
          <p:cNvSpPr txBox="1"/>
          <p:nvPr/>
        </p:nvSpPr>
        <p:spPr>
          <a:xfrm>
            <a:off x="9506600" y="5100150"/>
            <a:ext cx="17658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Fonte Labsus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70"/>
          <p:cNvSpPr txBox="1"/>
          <p:nvPr/>
        </p:nvSpPr>
        <p:spPr>
          <a:xfrm>
            <a:off x="630625" y="-21025"/>
            <a:ext cx="10956900" cy="13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4400">
                <a:solidFill>
                  <a:srgbClr val="70AD47"/>
                </a:solidFill>
                <a:latin typeface="Roboto"/>
                <a:ea typeface="Roboto"/>
                <a:cs typeface="Roboto"/>
                <a:sym typeface="Roboto"/>
              </a:rPr>
              <a:t>I Patti di collaborazione per sintetizzare </a:t>
            </a:r>
            <a:endParaRPr b="1" i="1" sz="4400">
              <a:solidFill>
                <a:srgbClr val="70AD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22" name="Google Shape;522;p70" title="DALL·E 2024-11-03 19.57.19 - A simplified and modernized flowchart for a slide in Italian. The chart shows a collaborative process for the care of common assets. Start with a prop.webp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6450" y="1171950"/>
            <a:ext cx="5102725" cy="510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7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Grazie!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